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94" r:id="rId2"/>
    <p:sldId id="262" r:id="rId3"/>
    <p:sldId id="295" r:id="rId4"/>
    <p:sldId id="306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7" r:id="rId13"/>
    <p:sldId id="303" r:id="rId14"/>
    <p:sldId id="304" r:id="rId15"/>
    <p:sldId id="305" r:id="rId16"/>
    <p:sldId id="308" r:id="rId17"/>
    <p:sldId id="309" r:id="rId18"/>
    <p:sldId id="310" r:id="rId19"/>
    <p:sldId id="311" r:id="rId20"/>
    <p:sldId id="312" r:id="rId21"/>
    <p:sldId id="313" r:id="rId22"/>
    <p:sldId id="321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2" r:id="rId31"/>
    <p:sldId id="323" r:id="rId32"/>
    <p:sldId id="326" r:id="rId33"/>
    <p:sldId id="330" r:id="rId34"/>
    <p:sldId id="331" r:id="rId35"/>
    <p:sldId id="332" r:id="rId36"/>
    <p:sldId id="325" r:id="rId37"/>
    <p:sldId id="270" r:id="rId3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730" autoAdjust="0"/>
    <p:restoredTop sz="97995" autoAdjust="0"/>
  </p:normalViewPr>
  <p:slideViewPr>
    <p:cSldViewPr snapToObjects="1" showGuides="1">
      <p:cViewPr varScale="1">
        <p:scale>
          <a:sx n="127" d="100"/>
          <a:sy n="127" d="100"/>
        </p:scale>
        <p:origin x="-1080" y="-96"/>
      </p:cViewPr>
      <p:guideLst>
        <p:guide orient="horz" pos="709"/>
        <p:guide orient="horz" pos="3793"/>
        <p:guide orient="horz" pos="210"/>
        <p:guide orient="horz" pos="513"/>
        <p:guide pos="5647"/>
        <p:guide pos="4059"/>
        <p:guide pos="3969"/>
        <p:guide pos="340"/>
        <p:guide pos="5556"/>
        <p:guide pos="52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83" d="100"/>
          <a:sy n="83" d="100"/>
        </p:scale>
        <p:origin x="-307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22987-E552-41D5-87D9-48107F9A908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F2D3B69-77FD-409B-92E0-F2C7E4B97734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de-DE" dirty="0" smtClean="0"/>
            <a:t>DEVELOPMENT</a:t>
          </a:r>
          <a:endParaRPr lang="en-US" dirty="0"/>
        </a:p>
      </dgm:t>
    </dgm:pt>
    <dgm:pt modelId="{02BE03E4-2AB8-4D41-A231-737F1595025E}" type="parTrans" cxnId="{4A07B679-B43C-463F-B012-1EA2B23C3B3C}">
      <dgm:prSet/>
      <dgm:spPr/>
      <dgm:t>
        <a:bodyPr/>
        <a:lstStyle/>
        <a:p>
          <a:endParaRPr lang="en-US"/>
        </a:p>
      </dgm:t>
    </dgm:pt>
    <dgm:pt modelId="{C1AE30C6-142E-4E33-AFB9-F4A3BF3896C6}" type="sibTrans" cxnId="{4A07B679-B43C-463F-B012-1EA2B23C3B3C}">
      <dgm:prSet/>
      <dgm:spPr/>
      <dgm:t>
        <a:bodyPr/>
        <a:lstStyle/>
        <a:p>
          <a:endParaRPr lang="en-US"/>
        </a:p>
      </dgm:t>
    </dgm:pt>
    <dgm:pt modelId="{DBD8216C-6E88-434C-A376-3E5FA2400F25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de-DE" dirty="0" smtClean="0"/>
            <a:t>DEPLOYMENT</a:t>
          </a:r>
          <a:endParaRPr lang="en-US" dirty="0"/>
        </a:p>
      </dgm:t>
    </dgm:pt>
    <dgm:pt modelId="{A830239C-873D-4AFD-AB03-D022B9E7E480}" type="parTrans" cxnId="{7AFC4DCF-CBAD-4477-9168-81DA15285DF4}">
      <dgm:prSet/>
      <dgm:spPr/>
      <dgm:t>
        <a:bodyPr/>
        <a:lstStyle/>
        <a:p>
          <a:endParaRPr lang="en-US"/>
        </a:p>
      </dgm:t>
    </dgm:pt>
    <dgm:pt modelId="{BC0BAE8F-D4CF-4AAB-9C65-6E7D0DD67F5A}" type="sibTrans" cxnId="{7AFC4DCF-CBAD-4477-9168-81DA15285DF4}">
      <dgm:prSet/>
      <dgm:spPr/>
      <dgm:t>
        <a:bodyPr/>
        <a:lstStyle/>
        <a:p>
          <a:endParaRPr lang="en-US"/>
        </a:p>
      </dgm:t>
    </dgm:pt>
    <dgm:pt modelId="{8B43B422-13BE-437C-896F-AFDB7F81CAD8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de-DE" dirty="0" smtClean="0"/>
            <a:t>PRODUCTION</a:t>
          </a:r>
          <a:endParaRPr lang="en-US" dirty="0"/>
        </a:p>
      </dgm:t>
    </dgm:pt>
    <dgm:pt modelId="{1452D356-1021-41B3-B6B0-5C3F64712490}" type="parTrans" cxnId="{4CD1231F-48A3-49D5-AD17-7AF2C7B165F4}">
      <dgm:prSet/>
      <dgm:spPr/>
      <dgm:t>
        <a:bodyPr/>
        <a:lstStyle/>
        <a:p>
          <a:endParaRPr lang="en-US"/>
        </a:p>
      </dgm:t>
    </dgm:pt>
    <dgm:pt modelId="{CA318BD4-2C84-4F44-AEAE-8DABCE7E9305}" type="sibTrans" cxnId="{4CD1231F-48A3-49D5-AD17-7AF2C7B165F4}">
      <dgm:prSet/>
      <dgm:spPr/>
      <dgm:t>
        <a:bodyPr/>
        <a:lstStyle/>
        <a:p>
          <a:endParaRPr lang="en-US"/>
        </a:p>
      </dgm:t>
    </dgm:pt>
    <dgm:pt modelId="{85C404C7-5B3F-4FB1-83FE-7DAD9799AB0E}" type="pres">
      <dgm:prSet presAssocID="{80722987-E552-41D5-87D9-48107F9A9086}" presName="Name0" presStyleCnt="0">
        <dgm:presLayoutVars>
          <dgm:dir/>
          <dgm:resizeHandles val="exact"/>
        </dgm:presLayoutVars>
      </dgm:prSet>
      <dgm:spPr/>
    </dgm:pt>
    <dgm:pt modelId="{D7895A2D-55B2-4E50-BE1A-786B93BAED98}" type="pres">
      <dgm:prSet presAssocID="{5F2D3B69-77FD-409B-92E0-F2C7E4B97734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3C6EC-6BFD-4C73-8517-E96B4D573C85}" type="pres">
      <dgm:prSet presAssocID="{C1AE30C6-142E-4E33-AFB9-F4A3BF3896C6}" presName="parSpace" presStyleCnt="0"/>
      <dgm:spPr/>
    </dgm:pt>
    <dgm:pt modelId="{E79A1324-FA52-4FEF-BD5F-6EA87B4EC52A}" type="pres">
      <dgm:prSet presAssocID="{DBD8216C-6E88-434C-A376-3E5FA2400F25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AFB25-4C72-4E8F-802A-6CFB36B128AD}" type="pres">
      <dgm:prSet presAssocID="{BC0BAE8F-D4CF-4AAB-9C65-6E7D0DD67F5A}" presName="parSpace" presStyleCnt="0"/>
      <dgm:spPr/>
    </dgm:pt>
    <dgm:pt modelId="{7B4503CB-7CED-47D6-8481-5F30697B633E}" type="pres">
      <dgm:prSet presAssocID="{8B43B422-13BE-437C-896F-AFDB7F81CAD8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44BFAA-8FA2-4E39-8E4D-C19549361EA9}" type="presOf" srcId="{8B43B422-13BE-437C-896F-AFDB7F81CAD8}" destId="{7B4503CB-7CED-47D6-8481-5F30697B633E}" srcOrd="0" destOrd="0" presId="urn:microsoft.com/office/officeart/2005/8/layout/hChevron3"/>
    <dgm:cxn modelId="{7AFC4DCF-CBAD-4477-9168-81DA15285DF4}" srcId="{80722987-E552-41D5-87D9-48107F9A9086}" destId="{DBD8216C-6E88-434C-A376-3E5FA2400F25}" srcOrd="1" destOrd="0" parTransId="{A830239C-873D-4AFD-AB03-D022B9E7E480}" sibTransId="{BC0BAE8F-D4CF-4AAB-9C65-6E7D0DD67F5A}"/>
    <dgm:cxn modelId="{FFDE9928-96C4-43CE-A91E-FAF2928E0D2C}" type="presOf" srcId="{5F2D3B69-77FD-409B-92E0-F2C7E4B97734}" destId="{D7895A2D-55B2-4E50-BE1A-786B93BAED98}" srcOrd="0" destOrd="0" presId="urn:microsoft.com/office/officeart/2005/8/layout/hChevron3"/>
    <dgm:cxn modelId="{22514C20-31FE-4C13-A450-3F3DB3FF4CE7}" type="presOf" srcId="{DBD8216C-6E88-434C-A376-3E5FA2400F25}" destId="{E79A1324-FA52-4FEF-BD5F-6EA87B4EC52A}" srcOrd="0" destOrd="0" presId="urn:microsoft.com/office/officeart/2005/8/layout/hChevron3"/>
    <dgm:cxn modelId="{F9D18A05-FDC1-4220-8997-1F32A15C131D}" type="presOf" srcId="{80722987-E552-41D5-87D9-48107F9A9086}" destId="{85C404C7-5B3F-4FB1-83FE-7DAD9799AB0E}" srcOrd="0" destOrd="0" presId="urn:microsoft.com/office/officeart/2005/8/layout/hChevron3"/>
    <dgm:cxn modelId="{4CD1231F-48A3-49D5-AD17-7AF2C7B165F4}" srcId="{80722987-E552-41D5-87D9-48107F9A9086}" destId="{8B43B422-13BE-437C-896F-AFDB7F81CAD8}" srcOrd="2" destOrd="0" parTransId="{1452D356-1021-41B3-B6B0-5C3F64712490}" sibTransId="{CA318BD4-2C84-4F44-AEAE-8DABCE7E9305}"/>
    <dgm:cxn modelId="{4A07B679-B43C-463F-B012-1EA2B23C3B3C}" srcId="{80722987-E552-41D5-87D9-48107F9A9086}" destId="{5F2D3B69-77FD-409B-92E0-F2C7E4B97734}" srcOrd="0" destOrd="0" parTransId="{02BE03E4-2AB8-4D41-A231-737F1595025E}" sibTransId="{C1AE30C6-142E-4E33-AFB9-F4A3BF3896C6}"/>
    <dgm:cxn modelId="{CA18C545-BE20-443F-9B49-B499A40B0BB0}" type="presParOf" srcId="{85C404C7-5B3F-4FB1-83FE-7DAD9799AB0E}" destId="{D7895A2D-55B2-4E50-BE1A-786B93BAED98}" srcOrd="0" destOrd="0" presId="urn:microsoft.com/office/officeart/2005/8/layout/hChevron3"/>
    <dgm:cxn modelId="{C20518A8-4C40-4024-B95E-558B64F653B6}" type="presParOf" srcId="{85C404C7-5B3F-4FB1-83FE-7DAD9799AB0E}" destId="{CBA3C6EC-6BFD-4C73-8517-E96B4D573C85}" srcOrd="1" destOrd="0" presId="urn:microsoft.com/office/officeart/2005/8/layout/hChevron3"/>
    <dgm:cxn modelId="{AB145D8D-9319-4C68-A5F2-8A6E672F5585}" type="presParOf" srcId="{85C404C7-5B3F-4FB1-83FE-7DAD9799AB0E}" destId="{E79A1324-FA52-4FEF-BD5F-6EA87B4EC52A}" srcOrd="2" destOrd="0" presId="urn:microsoft.com/office/officeart/2005/8/layout/hChevron3"/>
    <dgm:cxn modelId="{CE84818D-9820-43D3-B517-1E4DAE05E101}" type="presParOf" srcId="{85C404C7-5B3F-4FB1-83FE-7DAD9799AB0E}" destId="{EB2AFB25-4C72-4E8F-802A-6CFB36B128AD}" srcOrd="3" destOrd="0" presId="urn:microsoft.com/office/officeart/2005/8/layout/hChevron3"/>
    <dgm:cxn modelId="{30CCBAC7-3139-42B0-A144-8380372227E6}" type="presParOf" srcId="{85C404C7-5B3F-4FB1-83FE-7DAD9799AB0E}" destId="{7B4503CB-7CED-47D6-8481-5F30697B633E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95A2D-55B2-4E50-BE1A-786B93BAED98}">
      <dsp:nvSpPr>
        <dsp:cNvPr id="0" name=""/>
        <dsp:cNvSpPr/>
      </dsp:nvSpPr>
      <dsp:spPr>
        <a:xfrm>
          <a:off x="2678" y="467593"/>
          <a:ext cx="2342554" cy="937021"/>
        </a:xfrm>
        <a:prstGeom prst="homePlat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DEVELOPMENT</a:t>
          </a:r>
          <a:endParaRPr lang="en-US" sz="1500" kern="1200" dirty="0"/>
        </a:p>
      </dsp:txBody>
      <dsp:txXfrm>
        <a:off x="2678" y="467593"/>
        <a:ext cx="2108299" cy="937021"/>
      </dsp:txXfrm>
    </dsp:sp>
    <dsp:sp modelId="{E79A1324-FA52-4FEF-BD5F-6EA87B4EC52A}">
      <dsp:nvSpPr>
        <dsp:cNvPr id="0" name=""/>
        <dsp:cNvSpPr/>
      </dsp:nvSpPr>
      <dsp:spPr>
        <a:xfrm>
          <a:off x="1876722" y="467593"/>
          <a:ext cx="2342554" cy="937021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DEPLOYMENT</a:t>
          </a:r>
          <a:endParaRPr lang="en-US" sz="1500" kern="1200" dirty="0"/>
        </a:p>
      </dsp:txBody>
      <dsp:txXfrm>
        <a:off x="2345233" y="467593"/>
        <a:ext cx="1405533" cy="937021"/>
      </dsp:txXfrm>
    </dsp:sp>
    <dsp:sp modelId="{7B4503CB-7CED-47D6-8481-5F30697B633E}">
      <dsp:nvSpPr>
        <dsp:cNvPr id="0" name=""/>
        <dsp:cNvSpPr/>
      </dsp:nvSpPr>
      <dsp:spPr>
        <a:xfrm>
          <a:off x="3750766" y="467593"/>
          <a:ext cx="2342554" cy="937021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PRODUCTION</a:t>
          </a:r>
          <a:endParaRPr lang="en-US" sz="1500" kern="1200" dirty="0"/>
        </a:p>
      </dsp:txBody>
      <dsp:txXfrm>
        <a:off x="4219277" y="467593"/>
        <a:ext cx="1405533" cy="937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A31ED-2EC5-4F6F-AAEC-F32F5DAC2D0B}" type="datetimeFigureOut">
              <a:rPr lang="de-DE" smtClean="0"/>
              <a:pPr/>
              <a:t>06.06.2012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683F5-98C0-4C11-A2C9-A1BC32812E5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0532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D10DB-BAAE-4B85-A6DD-800EC149E190}" type="datetimeFigureOut">
              <a:rPr lang="de-DE" smtClean="0"/>
              <a:pPr/>
              <a:t>06.06.2012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9A2F7-1505-4362-994B-EDA535D688D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9759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4" name="Picture 2" descr="C:\DATEN MB\PROJEKTE\DIVERSE\adesso\EINGANG\9_2_2010 CD neue Titelgestaltungen\Entwürfe alternative Titelseite Unternehmens-PPT Ordner\JPGS FÜR PPT MB\GettyImages_200318018-0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125538"/>
            <a:ext cx="9144032" cy="5732462"/>
          </a:xfrm>
          <a:prstGeom prst="rect">
            <a:avLst/>
          </a:prstGeom>
          <a:noFill/>
        </p:spPr>
      </p:pic>
      <p:pic>
        <p:nvPicPr>
          <p:cNvPr id="9" name="Picture 12" descr="adessoPPT_Logo_oben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075" y="1588"/>
            <a:ext cx="27019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1" descr="adessoPPT_BlaueLeiste_links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125538"/>
            <a:ext cx="179388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D9164D-FA83-4B14-AD35-7D0331C7F395}" type="datetime1">
              <a:rPr lang="de-DE" smtClean="0"/>
              <a:t>06.06.2012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531131" y="1928802"/>
            <a:ext cx="8433482" cy="443646"/>
          </a:xfrm>
          <a:effectLst/>
        </p:spPr>
        <p:txBody>
          <a:bodyPr/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der Präsentation (Arial, 30pt normal)</a:t>
            </a:r>
            <a:endParaRPr lang="de-DE" dirty="0"/>
          </a:p>
        </p:txBody>
      </p:sp>
      <p:sp>
        <p:nvSpPr>
          <p:cNvPr id="16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5333" y="2532743"/>
            <a:ext cx="8429279" cy="2570320"/>
          </a:xfrm>
          <a:effectLst/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(Arial, 18pt fett)</a:t>
            </a:r>
          </a:p>
          <a:p>
            <a:endParaRPr lang="de-DE" dirty="0" smtClean="0"/>
          </a:p>
          <a:p>
            <a:r>
              <a:rPr lang="de-DE" dirty="0" smtClean="0"/>
              <a:t>Vortragender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L + Inhal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41847" y="1125538"/>
            <a:ext cx="5758941" cy="4895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287D-976C-4ACF-B6EC-AFEC57B25722}" type="datetime1">
              <a:rPr lang="de-DE" smtClean="0"/>
              <a:t>06.06.2012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Agile SharePoint-Entwicklung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L + Inhalt 2/3 + 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41847" y="1125538"/>
            <a:ext cx="5758941" cy="4895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C884-237C-46E8-95F5-EB3489BB2484}" type="datetime1">
              <a:rPr lang="de-DE" smtClean="0"/>
              <a:t>06.06.2012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Agile SharePoint-Entwicklung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6443663" y="1125538"/>
            <a:ext cx="2519362" cy="4895850"/>
          </a:xfrm>
          <a:prstGeom prst="rect">
            <a:avLst/>
          </a:prstGeom>
          <a:solidFill>
            <a:schemeClr val="accent1">
              <a:alpha val="40000"/>
            </a:schemeClr>
          </a:solidFill>
          <a:ln w="38100" algn="ctr">
            <a:noFill/>
            <a:miter lim="800000"/>
            <a:headEnd/>
            <a:tailEnd/>
          </a:ln>
        </p:spPr>
        <p:txBody>
          <a:bodyPr wrap="none" lIns="90000" tIns="36000" rIns="90000" bIns="36000" anchor="ctr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L + Inhalt 2/3 + Fläch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41847" y="1125538"/>
            <a:ext cx="5758941" cy="4895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B89C-C562-470C-81F9-18587D0E2C81}" type="datetime1">
              <a:rPr lang="de-DE" smtClean="0"/>
              <a:t>06.06.2012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Agile SharePoint-Entwicklung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6443663" y="1125538"/>
            <a:ext cx="2519362" cy="4895850"/>
          </a:xfrm>
          <a:prstGeom prst="rect">
            <a:avLst/>
          </a:prstGeom>
          <a:solidFill>
            <a:schemeClr val="accent1">
              <a:alpha val="40000"/>
            </a:schemeClr>
          </a:solidFill>
          <a:ln w="38100" algn="ctr">
            <a:noFill/>
            <a:miter lim="800000"/>
            <a:headEnd/>
            <a:tailEnd/>
          </a:ln>
        </p:spPr>
        <p:txBody>
          <a:bodyPr wrap="none" lIns="90000" tIns="36000" rIns="90000" bIns="36000" anchor="ctr"/>
          <a:lstStyle/>
          <a:p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3" hasCustomPrompt="1"/>
          </p:nvPr>
        </p:nvSpPr>
        <p:spPr>
          <a:xfrm>
            <a:off x="6442075" y="1125538"/>
            <a:ext cx="2520950" cy="4895850"/>
          </a:xfrm>
        </p:spPr>
        <p:txBody>
          <a:bodyPr lIns="180000" tIns="180000" rIns="72000" bIns="36000">
            <a:noAutofit/>
          </a:bodyPr>
          <a:lstStyle>
            <a:lvl1pPr marL="130175" indent="-130175">
              <a:lnSpc>
                <a:spcPts val="1400"/>
              </a:lnSpc>
              <a:spcBef>
                <a:spcPts val="500"/>
              </a:spcBef>
              <a:spcAft>
                <a:spcPts val="400"/>
              </a:spcAft>
              <a:defRPr sz="1200"/>
            </a:lvl1pPr>
            <a:lvl2pPr marL="273050" indent="-136525">
              <a:lnSpc>
                <a:spcPts val="1400"/>
              </a:lnSpc>
              <a:spcBef>
                <a:spcPts val="400"/>
              </a:spcBef>
              <a:spcAft>
                <a:spcPts val="200"/>
              </a:spcAft>
              <a:defRPr sz="1200"/>
            </a:lvl2pPr>
            <a:lvl3pPr marL="428625" indent="-146050">
              <a:lnSpc>
                <a:spcPts val="1400"/>
              </a:lnSpc>
              <a:spcBef>
                <a:spcPts val="400"/>
              </a:spcBef>
              <a:spcAft>
                <a:spcPts val="200"/>
              </a:spcAft>
              <a:defRPr sz="1200"/>
            </a:lvl3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L + Fläch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2B17-3F42-4D7A-8DB4-CAE7C31B6484}" type="datetime1">
              <a:rPr lang="de-DE" smtClean="0"/>
              <a:t>06.06.2012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Agile SharePoint-Entwicklung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6443663" y="1125538"/>
            <a:ext cx="2519362" cy="4895850"/>
          </a:xfrm>
          <a:prstGeom prst="rect">
            <a:avLst/>
          </a:prstGeom>
          <a:solidFill>
            <a:schemeClr val="accent1">
              <a:alpha val="40000"/>
            </a:schemeClr>
          </a:solidFill>
          <a:ln w="38100" algn="ctr">
            <a:noFill/>
            <a:miter lim="800000"/>
            <a:headEnd/>
            <a:tailEnd/>
          </a:ln>
        </p:spPr>
        <p:txBody>
          <a:bodyPr wrap="none" lIns="90000" tIns="36000" rIns="90000" bIns="36000" anchor="ctr"/>
          <a:lstStyle/>
          <a:p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3" hasCustomPrompt="1"/>
          </p:nvPr>
        </p:nvSpPr>
        <p:spPr>
          <a:xfrm>
            <a:off x="6442075" y="1125538"/>
            <a:ext cx="2520950" cy="4895850"/>
          </a:xfrm>
        </p:spPr>
        <p:txBody>
          <a:bodyPr lIns="180000" tIns="180000" rIns="72000" bIns="36000">
            <a:noAutofit/>
          </a:bodyPr>
          <a:lstStyle>
            <a:lvl1pPr marL="130175" indent="-130175">
              <a:lnSpc>
                <a:spcPts val="1400"/>
              </a:lnSpc>
              <a:spcBef>
                <a:spcPts val="500"/>
              </a:spcBef>
              <a:spcAft>
                <a:spcPts val="400"/>
              </a:spcAft>
              <a:defRPr sz="1200"/>
            </a:lvl1pPr>
            <a:lvl2pPr marL="273600" indent="-130175">
              <a:lnSpc>
                <a:spcPts val="1400"/>
              </a:lnSpc>
              <a:spcBef>
                <a:spcPts val="400"/>
              </a:spcBef>
              <a:spcAft>
                <a:spcPts val="200"/>
              </a:spcAft>
              <a:defRPr sz="1200"/>
            </a:lvl2pPr>
            <a:lvl3pPr marL="428400" indent="-144463">
              <a:lnSpc>
                <a:spcPts val="1400"/>
              </a:lnSpc>
              <a:spcBef>
                <a:spcPts val="400"/>
              </a:spcBef>
              <a:spcAft>
                <a:spcPts val="200"/>
              </a:spcAft>
              <a:defRPr sz="1200"/>
            </a:lvl3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L + Inhalt 2/3 + Fläche + Text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41847" y="1125538"/>
            <a:ext cx="5758941" cy="4895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BD09-755C-4D6E-B318-A58D6617FCF1}" type="datetime1">
              <a:rPr lang="de-DE" smtClean="0"/>
              <a:t>06.06.2012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Agile SharePoint-Entwicklung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6443663" y="1125538"/>
            <a:ext cx="2519362" cy="4895850"/>
          </a:xfrm>
          <a:prstGeom prst="rect">
            <a:avLst/>
          </a:prstGeom>
          <a:solidFill>
            <a:schemeClr val="accent1">
              <a:alpha val="40000"/>
            </a:schemeClr>
          </a:solidFill>
          <a:ln w="38100" algn="ctr">
            <a:noFill/>
            <a:miter lim="800000"/>
            <a:headEnd/>
            <a:tailEnd/>
          </a:ln>
        </p:spPr>
        <p:txBody>
          <a:bodyPr wrap="none" lIns="90000" tIns="36000" rIns="90000" bIns="36000" anchor="ctr"/>
          <a:lstStyle/>
          <a:p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3" hasCustomPrompt="1"/>
          </p:nvPr>
        </p:nvSpPr>
        <p:spPr>
          <a:xfrm>
            <a:off x="6443663" y="4268810"/>
            <a:ext cx="2520950" cy="1752578"/>
          </a:xfrm>
        </p:spPr>
        <p:txBody>
          <a:bodyPr lIns="180000" tIns="180000" rIns="72000" bIns="36000">
            <a:noAutofit/>
          </a:bodyPr>
          <a:lstStyle>
            <a:lvl1pPr marL="129600" indent="-157163">
              <a:lnSpc>
                <a:spcPts val="1400"/>
              </a:lnSpc>
              <a:spcBef>
                <a:spcPts val="500"/>
              </a:spcBef>
              <a:spcAft>
                <a:spcPts val="400"/>
              </a:spcAft>
              <a:defRPr sz="1200"/>
            </a:lvl1pPr>
            <a:lvl2pPr marL="273600" indent="-176213">
              <a:lnSpc>
                <a:spcPts val="1400"/>
              </a:lnSpc>
              <a:spcBef>
                <a:spcPts val="400"/>
              </a:spcBef>
              <a:spcAft>
                <a:spcPts val="200"/>
              </a:spcAft>
              <a:defRPr sz="1200"/>
            </a:lvl2pPr>
            <a:lvl3pPr marL="428400" indent="-176213">
              <a:lnSpc>
                <a:spcPts val="1400"/>
              </a:lnSpc>
              <a:spcBef>
                <a:spcPts val="400"/>
              </a:spcBef>
              <a:spcAft>
                <a:spcPts val="200"/>
              </a:spcAft>
              <a:defRPr sz="1200"/>
            </a:lvl3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HL +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541848" y="1357298"/>
            <a:ext cx="4104000" cy="4664090"/>
          </a:xfrm>
          <a:prstGeom prst="rect">
            <a:avLst/>
          </a:prstGeom>
          <a:solidFill>
            <a:schemeClr val="accent1">
              <a:alpha val="40000"/>
            </a:schemeClr>
          </a:solidFill>
          <a:ln w="38100" algn="ctr">
            <a:noFill/>
            <a:miter lim="800000"/>
            <a:headEnd/>
            <a:tailEnd/>
          </a:ln>
        </p:spPr>
        <p:txBody>
          <a:bodyPr wrap="none" lIns="90000" tIns="36000" rIns="90000" bIns="36000" anchor="ctr"/>
          <a:lstStyle/>
          <a:p>
            <a:endParaRPr lang="de-DE"/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auto">
          <a:xfrm>
            <a:off x="4860613" y="1357298"/>
            <a:ext cx="4104000" cy="4664090"/>
          </a:xfrm>
          <a:prstGeom prst="rect">
            <a:avLst/>
          </a:prstGeom>
          <a:solidFill>
            <a:schemeClr val="accent1">
              <a:alpha val="40000"/>
            </a:schemeClr>
          </a:solidFill>
          <a:ln w="38100" algn="ctr">
            <a:noFill/>
            <a:miter lim="800000"/>
            <a:headEnd/>
            <a:tailEnd/>
          </a:ln>
        </p:spPr>
        <p:txBody>
          <a:bodyPr wrap="none" lIns="90000" tIns="36000" rIns="90000" bIns="36000" anchor="ctr"/>
          <a:lstStyle/>
          <a:p>
            <a:endParaRPr lang="de-DE"/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auto">
          <a:xfrm>
            <a:off x="4860613" y="1357298"/>
            <a:ext cx="4104000" cy="360000"/>
          </a:xfrm>
          <a:prstGeom prst="rect">
            <a:avLst/>
          </a:prstGeom>
          <a:solidFill>
            <a:schemeClr val="tx2"/>
          </a:solidFill>
          <a:ln w="38100" algn="ctr">
            <a:noFill/>
            <a:miter lim="800000"/>
            <a:headEnd/>
            <a:tailEnd/>
          </a:ln>
        </p:spPr>
        <p:txBody>
          <a:bodyPr wrap="none" lIns="90000" tIns="36000" rIns="90000" bIns="36000" anchor="ctr"/>
          <a:lstStyle/>
          <a:p>
            <a:endParaRPr lang="de-DE"/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541848" y="1357298"/>
            <a:ext cx="4104000" cy="360000"/>
          </a:xfrm>
          <a:prstGeom prst="rect">
            <a:avLst/>
          </a:prstGeom>
          <a:solidFill>
            <a:schemeClr val="tx2"/>
          </a:solidFill>
          <a:ln w="38100" algn="ctr">
            <a:noFill/>
            <a:miter lim="800000"/>
            <a:headEnd/>
            <a:tailEnd/>
          </a:ln>
        </p:spPr>
        <p:txBody>
          <a:bodyPr wrap="none" lIns="90000" tIns="36000" rIns="90000" bIns="36000" anchor="ctr"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8134" y="1400870"/>
            <a:ext cx="4107714" cy="271117"/>
          </a:xfrm>
        </p:spPr>
        <p:txBody>
          <a:bodyPr lIns="180000" anchor="t" anchorCtr="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8134" y="1885948"/>
            <a:ext cx="4104000" cy="4135440"/>
          </a:xfrm>
        </p:spPr>
        <p:txBody>
          <a:bodyPr lIns="180000" rIns="0">
            <a:noAutofit/>
          </a:bodyPr>
          <a:lstStyle>
            <a:lvl1pPr marL="182563" indent="-182563">
              <a:lnSpc>
                <a:spcPts val="1800"/>
              </a:lnSpc>
              <a:spcBef>
                <a:spcPts val="700"/>
              </a:spcBef>
              <a:spcAft>
                <a:spcPts val="400"/>
              </a:spcAft>
              <a:defRPr sz="1600"/>
            </a:lvl1pPr>
            <a:lvl2pPr marL="360363" indent="-165100">
              <a:lnSpc>
                <a:spcPts val="1800"/>
              </a:lnSpc>
              <a:spcBef>
                <a:spcPts val="500"/>
              </a:spcBef>
              <a:spcAft>
                <a:spcPts val="200"/>
              </a:spcAft>
              <a:defRPr sz="1600"/>
            </a:lvl2pPr>
            <a:lvl3pPr marL="534988" indent="-174625">
              <a:lnSpc>
                <a:spcPts val="1800"/>
              </a:lnSpc>
              <a:spcBef>
                <a:spcPts val="500"/>
              </a:spcBef>
              <a:spcAft>
                <a:spcPts val="200"/>
              </a:spcAft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860613" y="1400870"/>
            <a:ext cx="4104000" cy="316427"/>
          </a:xfrm>
        </p:spPr>
        <p:txBody>
          <a:bodyPr lIns="180000" anchor="t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860613" y="1885949"/>
            <a:ext cx="4105275" cy="4135439"/>
          </a:xfrm>
        </p:spPr>
        <p:txBody>
          <a:bodyPr lIns="180000">
            <a:noAutofit/>
          </a:bodyPr>
          <a:lstStyle>
            <a:lvl1pPr marL="182563" indent="-182563">
              <a:lnSpc>
                <a:spcPts val="1800"/>
              </a:lnSpc>
              <a:spcBef>
                <a:spcPts val="700"/>
              </a:spcBef>
              <a:spcAft>
                <a:spcPts val="200"/>
              </a:spcAft>
              <a:defRPr sz="1600"/>
            </a:lvl1pPr>
            <a:lvl2pPr marL="352425" indent="-169863">
              <a:lnSpc>
                <a:spcPts val="1800"/>
              </a:lnSpc>
              <a:spcBef>
                <a:spcPts val="500"/>
              </a:spcBef>
              <a:spcAft>
                <a:spcPts val="200"/>
              </a:spcAft>
              <a:defRPr sz="1600"/>
            </a:lvl2pPr>
            <a:lvl3pPr marL="534988" indent="-182563">
              <a:lnSpc>
                <a:spcPts val="1800"/>
              </a:lnSpc>
              <a:spcBef>
                <a:spcPts val="500"/>
              </a:spcBef>
              <a:spcAft>
                <a:spcPts val="200"/>
              </a:spcAft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59E-E45C-468E-83F9-494A6532D5E0}" type="datetime1">
              <a:rPr lang="de-DE" smtClean="0"/>
              <a:t>06.06.2012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Agile SharePoint-Entwicklung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4736-0978-4ED9-B3BA-6F96087E85C2}" type="datetime1">
              <a:rPr lang="de-DE" smtClean="0"/>
              <a:t>06.06.2012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Agile SharePoint-Entwicklung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1 Hel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 descr="C:\DATEN MB\PROJEKTE\DIVERSE\adesso\EINGANG\9_2_2010 CD neue Titelgestaltungen\Entwürfe alternative Titelseite Unternehmens-PPT Ordner\JPGS FÜR PPT MB\iStock_000006989537Large korr heller 30percent.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</p:spPr>
      </p:pic>
      <p:pic>
        <p:nvPicPr>
          <p:cNvPr id="9" name="Picture 12" descr="adessoPPT_Logo_oben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075" y="1588"/>
            <a:ext cx="27019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1" descr="adessoPPT_BlaueLeiste_links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125538"/>
            <a:ext cx="179388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531131" y="1928802"/>
            <a:ext cx="8433482" cy="443646"/>
          </a:xfrm>
          <a:effectLst/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 der Präsentation (Arial, 30pt normal)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35333" y="2532743"/>
            <a:ext cx="8429279" cy="2570320"/>
          </a:xfrm>
          <a:effectLst/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(Arial, 18pt fett)</a:t>
            </a:r>
          </a:p>
          <a:p>
            <a:endParaRPr lang="de-DE" dirty="0" smtClean="0"/>
          </a:p>
          <a:p>
            <a:r>
              <a:rPr lang="de-DE" dirty="0" smtClean="0"/>
              <a:t>Vortragender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54AFC7-F787-4FA1-B9F9-1F8999C0567D}" type="datetime1">
              <a:rPr lang="de-DE" smtClean="0"/>
              <a:t>06.06.2012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8" name="Picture 2" descr="C:\DATEN MB\PROJEKTE\DIVERSE\adesso\EINGANG\9_2_2010 CD neue Titelgestaltungen\Entwürfe alternative Titelseite Unternehmens-PPT Ordner\JPGS FÜR PPT MB\Fotolia_5367340_L_Re#3591E8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28409"/>
            <a:ext cx="9144000" cy="5729591"/>
          </a:xfrm>
          <a:prstGeom prst="rect">
            <a:avLst/>
          </a:prstGeom>
          <a:noFill/>
        </p:spPr>
      </p:pic>
      <p:pic>
        <p:nvPicPr>
          <p:cNvPr id="9" name="Picture 12" descr="adessoPPT_Logo_oben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075" y="1588"/>
            <a:ext cx="27019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1" descr="adessoPPT_BlaueLeiste_links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125538"/>
            <a:ext cx="179388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163E76-8B0F-4982-BBF3-D2C2CF9A3475}" type="datetime1">
              <a:rPr lang="de-DE" smtClean="0"/>
              <a:t>06.06.2012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531131" y="1928802"/>
            <a:ext cx="8433482" cy="443646"/>
          </a:xfrm>
          <a:effectLst/>
        </p:spPr>
        <p:txBody>
          <a:bodyPr/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der Präsentation (Arial, 30pt normal)</a:t>
            </a:r>
            <a:endParaRPr lang="de-DE" dirty="0"/>
          </a:p>
        </p:txBody>
      </p:sp>
      <p:sp>
        <p:nvSpPr>
          <p:cNvPr id="16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5333" y="2532743"/>
            <a:ext cx="8429279" cy="2570320"/>
          </a:xfrm>
          <a:effectLst/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(Arial, 18pt fett)</a:t>
            </a:r>
          </a:p>
          <a:p>
            <a:endParaRPr lang="de-DE" dirty="0" smtClean="0"/>
          </a:p>
          <a:p>
            <a:r>
              <a:rPr lang="de-DE" dirty="0" smtClean="0"/>
              <a:t>Vortragender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123" name="Picture 3" descr="C:\DATEN MB\PROJEKTE\DIVERSE\adesso\EINGANG\9_2_2010 CD neue Titelgestaltungen\Entwürfe alternative Titelseite Unternehmens-PPT Ordner\JPGS FÜR PPT MB\iStock_000001201636L#35576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8409"/>
            <a:ext cx="9144000" cy="5729591"/>
          </a:xfrm>
          <a:prstGeom prst="rect">
            <a:avLst/>
          </a:prstGeom>
          <a:noFill/>
        </p:spPr>
      </p:pic>
      <p:pic>
        <p:nvPicPr>
          <p:cNvPr id="9" name="Picture 12" descr="adessoPPT_Logo_oben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075" y="1588"/>
            <a:ext cx="27019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1" descr="adessoPPT_BlaueLeiste_links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125538"/>
            <a:ext cx="179388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49B331-7F72-4366-9BC7-AD3B5FEEA529}" type="datetime1">
              <a:rPr lang="de-DE" smtClean="0"/>
              <a:t>06.06.2012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531131" y="1928802"/>
            <a:ext cx="8433482" cy="443646"/>
          </a:xfrm>
          <a:effectLst/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 der Präsentation (Arial, 30pt normal)</a:t>
            </a:r>
            <a:endParaRPr lang="de-DE" dirty="0"/>
          </a:p>
        </p:txBody>
      </p:sp>
      <p:sp>
        <p:nvSpPr>
          <p:cNvPr id="16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5333" y="2532743"/>
            <a:ext cx="8429279" cy="2570320"/>
          </a:xfrm>
          <a:effectLst/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(Arial, 18pt fett)</a:t>
            </a:r>
          </a:p>
          <a:p>
            <a:endParaRPr lang="de-DE" dirty="0" smtClean="0"/>
          </a:p>
          <a:p>
            <a:r>
              <a:rPr lang="de-DE" dirty="0" smtClean="0"/>
              <a:t>Vortragender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146" name="Picture 2" descr="C:\DATEN MB\PROJEKTE\DIVERSE\adesso\EINGANG\9_2_2010 CD neue Titelgestaltungen\Entwürfe alternative Titelseite Unternehmens-PPT Ordner\JPGS FÜR PPT MB\Fotosearch_k1751713_Retusch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</p:spPr>
      </p:pic>
      <p:pic>
        <p:nvPicPr>
          <p:cNvPr id="9" name="Picture 12" descr="adessoPPT_Logo_oben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075" y="1588"/>
            <a:ext cx="27019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1" descr="adessoPPT_BlaueLeiste_links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125538"/>
            <a:ext cx="179388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653766-1854-40DE-8723-F78FC2E4B190}" type="datetime1">
              <a:rPr lang="de-DE" smtClean="0"/>
              <a:t>06.06.2012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531131" y="1928802"/>
            <a:ext cx="8433482" cy="443646"/>
          </a:xfrm>
          <a:effectLst/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 der Präsentation (Arial, 30pt normal)</a:t>
            </a:r>
            <a:endParaRPr lang="de-DE" dirty="0"/>
          </a:p>
        </p:txBody>
      </p:sp>
      <p:sp>
        <p:nvSpPr>
          <p:cNvPr id="16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5333" y="2532743"/>
            <a:ext cx="8429279" cy="2570320"/>
          </a:xfrm>
          <a:effectLst/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(Arial, 18pt fett)</a:t>
            </a:r>
          </a:p>
          <a:p>
            <a:endParaRPr lang="de-DE" dirty="0" smtClean="0"/>
          </a:p>
          <a:p>
            <a:r>
              <a:rPr lang="de-DE" dirty="0" smtClean="0"/>
              <a:t>Vortragender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170" name="Picture 2" descr="C:\DATEN MB\PROJEKTE\DIVERSE\adesso\EINGANG\9_2_2010 CD neue Titelgestaltungen\Entwürfe alternative Titelseite Unternehmens-PPT Ordner\JPGS FÜR PPT MB\Fotosearch_ar0731056#355E79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9144001" cy="5732462"/>
          </a:xfrm>
          <a:prstGeom prst="rect">
            <a:avLst/>
          </a:prstGeom>
          <a:noFill/>
        </p:spPr>
      </p:pic>
      <p:pic>
        <p:nvPicPr>
          <p:cNvPr id="9" name="Picture 12" descr="adessoPPT_Logo_oben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075" y="1588"/>
            <a:ext cx="27019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1" descr="adessoPPT_BlaueLeiste_links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125538"/>
            <a:ext cx="179388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542837" y="6429396"/>
            <a:ext cx="81544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90BBAD-E97B-4BED-BA58-13B8605C8BE6}" type="datetime1">
              <a:rPr lang="de-DE" smtClean="0"/>
              <a:t>06.06.2012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541848" y="1928802"/>
            <a:ext cx="8433482" cy="443646"/>
          </a:xfrm>
          <a:effectLst/>
        </p:spPr>
        <p:txBody>
          <a:bodyPr/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der Präsentation (Arial, 30pt normal)</a:t>
            </a:r>
            <a:endParaRPr lang="de-DE" dirty="0"/>
          </a:p>
        </p:txBody>
      </p:sp>
      <p:sp>
        <p:nvSpPr>
          <p:cNvPr id="16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6050" y="2532743"/>
            <a:ext cx="8429279" cy="2570320"/>
          </a:xfrm>
          <a:effectLst/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(Arial, 18pt fett)</a:t>
            </a:r>
          </a:p>
          <a:p>
            <a:endParaRPr lang="de-DE" dirty="0" smtClean="0"/>
          </a:p>
          <a:p>
            <a:r>
              <a:rPr lang="de-DE" dirty="0" smtClean="0"/>
              <a:t>Vortragender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 descr="C:\DATEN MB\PROJEKTE\DIVERSE\adesso\EINGANG\9_2_2010 CD neue Titelgestaltungen\Entwürfe alternative Titelseite Unternehmens-PPT Ordner\JPGS FÜR PPT MB\Fotosearch_k1750572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</p:spPr>
      </p:pic>
      <p:pic>
        <p:nvPicPr>
          <p:cNvPr id="9" name="Picture 12" descr="adessoPPT_Logo_oben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075" y="1588"/>
            <a:ext cx="27019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1" descr="adessoPPT_BlaueLeiste_links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125538"/>
            <a:ext cx="179388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F9927E-D154-48F5-8E38-11DE1237EB49}" type="datetime1">
              <a:rPr lang="de-DE" smtClean="0"/>
              <a:t>06.06.2012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531131" y="1928802"/>
            <a:ext cx="8433482" cy="443646"/>
          </a:xfrm>
          <a:effectLst/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 der Präsentation (Arial, 30pt normal)</a:t>
            </a:r>
            <a:endParaRPr lang="de-DE" dirty="0"/>
          </a:p>
        </p:txBody>
      </p:sp>
      <p:sp>
        <p:nvSpPr>
          <p:cNvPr id="16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5333" y="2532743"/>
            <a:ext cx="8429279" cy="2570320"/>
          </a:xfrm>
          <a:effectLst/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(Arial, 18pt fett)</a:t>
            </a:r>
          </a:p>
          <a:p>
            <a:endParaRPr lang="de-DE" dirty="0" smtClean="0"/>
          </a:p>
          <a:p>
            <a:r>
              <a:rPr lang="de-DE" dirty="0" smtClean="0"/>
              <a:t>Vortragender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Version Ende der Prä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C:\DATEN MB\PROJEKTE\DIVERSE\adesso\ÜBERARBEITUNG\TEMPLATE\Warmgrey hel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9042"/>
            <a:ext cx="9144000" cy="572895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749" y="2637059"/>
            <a:ext cx="8424863" cy="1324777"/>
          </a:xfrm>
        </p:spPr>
        <p:txBody>
          <a:bodyPr/>
          <a:lstStyle>
            <a:lvl1pPr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28401" y="5450697"/>
            <a:ext cx="8436212" cy="621509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9" name="Picture 21" descr="adessoPPT_Logo_oben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075" y="1588"/>
            <a:ext cx="27019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1" descr="adessoPPT_BlaueLeiste_links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125538"/>
            <a:ext cx="179388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L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41847" y="1125538"/>
            <a:ext cx="8422765" cy="4895850"/>
          </a:xfrm>
        </p:spPr>
        <p:txBody>
          <a:bodyPr/>
          <a:lstStyle>
            <a:lvl1pPr marL="268288" indent="-268288">
              <a:defRPr/>
            </a:lvl1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F712-4C43-4841-98D0-151255F2F5D3}" type="datetime1">
              <a:rPr lang="de-DE" smtClean="0"/>
              <a:t>06.06.2012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95112" y="6429396"/>
            <a:ext cx="6034474" cy="365125"/>
          </a:xfrm>
        </p:spPr>
        <p:txBody>
          <a:bodyPr/>
          <a:lstStyle/>
          <a:p>
            <a:r>
              <a:rPr lang="de-DE" smtClean="0"/>
              <a:t>Agile SharePoint-Entwicklung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dessoPPT_Logo_unten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442075" y="6381750"/>
            <a:ext cx="27019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6380163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847" y="1125538"/>
            <a:ext cx="8422765" cy="4895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41848" y="6429396"/>
            <a:ext cx="81544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6C15815-7D58-4C5D-ABD4-CA633D2512F2}" type="datetime1">
              <a:rPr lang="de-DE" smtClean="0"/>
              <a:t>06.06.2012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95112" y="6429396"/>
            <a:ext cx="60344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Agile SharePoint-Entwicklung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357290" y="6429396"/>
            <a:ext cx="503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903BD85-9D3F-4103-89E5-2FC5446601FE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1026" name="Picture 2" descr="C:\DATEN MB\PROJEKTE\DIVERSE\adesso\ÜBERARBEITUNG\TEMPLATE\Kopf Master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778669"/>
          </a:xfrm>
          <a:prstGeom prst="rect">
            <a:avLst/>
          </a:prstGeom>
          <a:noFill/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9750" y="207169"/>
            <a:ext cx="8229600" cy="4357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2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61" r:id="rId8"/>
    <p:sldLayoutId id="2147483650" r:id="rId9"/>
    <p:sldLayoutId id="2147483667" r:id="rId10"/>
    <p:sldLayoutId id="2147483663" r:id="rId11"/>
    <p:sldLayoutId id="2147483665" r:id="rId12"/>
    <p:sldLayoutId id="2147483668" r:id="rId13"/>
    <p:sldLayoutId id="2147483666" r:id="rId14"/>
    <p:sldLayoutId id="2147483653" r:id="rId15"/>
    <p:sldLayoutId id="2147483654" r:id="rId1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8288" indent="-268288" algn="l" defTabSz="914400" rtl="0" eaLnBrk="1" latinLnBrk="0" hangingPunct="1">
        <a:lnSpc>
          <a:spcPts val="2100"/>
        </a:lnSpc>
        <a:spcBef>
          <a:spcPts val="900"/>
        </a:spcBef>
        <a:spcAft>
          <a:spcPts val="100"/>
        </a:spcAft>
        <a:buClr>
          <a:schemeClr val="accent6"/>
        </a:buClr>
        <a:buSzPct val="60000"/>
        <a:buFont typeface="Arial" pitchFamily="34" charset="0"/>
        <a:buChar char="►"/>
        <a:defRPr sz="18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69875" algn="l" defTabSz="914400" rtl="0" eaLnBrk="1" latinLnBrk="0" hangingPunct="1">
        <a:lnSpc>
          <a:spcPts val="2100"/>
        </a:lnSpc>
        <a:spcBef>
          <a:spcPts val="400"/>
        </a:spcBef>
        <a:spcAft>
          <a:spcPts val="200"/>
        </a:spcAft>
        <a:buClr>
          <a:schemeClr val="accent6"/>
        </a:buClr>
        <a:buSzPct val="90000"/>
        <a:buFont typeface="Arial" pitchFamily="34" charset="0"/>
        <a:buChar char="&gt;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6450" indent="-244475" algn="l" defTabSz="914400" rtl="0" eaLnBrk="1" latinLnBrk="0" hangingPunct="1">
        <a:lnSpc>
          <a:spcPts val="2100"/>
        </a:lnSpc>
        <a:spcBef>
          <a:spcPts val="400"/>
        </a:spcBef>
        <a:spcAft>
          <a:spcPts val="200"/>
        </a:spcAft>
        <a:buClr>
          <a:schemeClr val="accent6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blog.mastykarz.nl/inconvenient-programmatically-sharepoint-users-spweb-ensureuser/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desso.de" TargetMode="External"/><Relationship Id="rId2" Type="http://schemas.openxmlformats.org/officeDocument/2006/relationships/hyperlink" Target="http://www.adesso.de/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6801-E3F1-4D64-AAE9-87E90F694876}" type="datetime1">
              <a:rPr lang="de-DE" smtClean="0"/>
              <a:t>06.06.2012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Agile </a:t>
            </a:r>
            <a:r>
              <a:rPr lang="de-DE" dirty="0"/>
              <a:t>SharePoint-Entwicklung</a:t>
            </a:r>
            <a:br>
              <a:rPr lang="de-DE" dirty="0"/>
            </a:br>
            <a:endParaRPr lang="de-DE" dirty="0"/>
          </a:p>
        </p:txBody>
      </p:sp>
      <p:sp>
        <p:nvSpPr>
          <p:cNvPr id="13" name="Untertitel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Malte </a:t>
            </a:r>
            <a:r>
              <a:rPr lang="de-DE" dirty="0"/>
              <a:t>Clasen, Christian Ahrenkiel 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SQL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DE" b="1" dirty="0" smtClean="0"/>
              <a:t>Vergleich: SQL – SharePoint</a:t>
            </a:r>
          </a:p>
          <a:p>
            <a:endParaRPr lang="de-DE" dirty="0" smtClean="0"/>
          </a:p>
          <a:p>
            <a:endParaRPr lang="de-DE" dirty="0" err="1" smtClean="0"/>
          </a:p>
          <a:p>
            <a:endParaRPr lang="de-DE" dirty="0" err="1"/>
          </a:p>
          <a:p>
            <a:endParaRPr lang="de-DE" dirty="0" err="1" smtClean="0"/>
          </a:p>
          <a:p>
            <a:endParaRPr lang="de-DE" dirty="0" err="1"/>
          </a:p>
          <a:p>
            <a:endParaRPr lang="de-DE" dirty="0" err="1" smtClean="0"/>
          </a:p>
          <a:p>
            <a:endParaRPr lang="de-DE" dirty="0" err="1"/>
          </a:p>
          <a:p>
            <a:endParaRPr lang="de-DE" dirty="0" smtClean="0"/>
          </a:p>
          <a:p>
            <a:r>
              <a:rPr lang="de-DE" dirty="0" smtClean="0"/>
              <a:t>vergleichbare </a:t>
            </a:r>
            <a:r>
              <a:rPr lang="de-DE" dirty="0"/>
              <a:t>Möglichkeiten in SQL und </a:t>
            </a:r>
            <a:r>
              <a:rPr lang="de-DE" dirty="0" smtClean="0"/>
              <a:t>SharePoint-</a:t>
            </a:r>
            <a:r>
              <a:rPr lang="de-DE" dirty="0" err="1" smtClean="0"/>
              <a:t>Object</a:t>
            </a:r>
            <a:r>
              <a:rPr lang="de-DE" dirty="0" smtClean="0"/>
              <a:t>-Model</a:t>
            </a:r>
          </a:p>
          <a:p>
            <a:r>
              <a:rPr lang="de-DE" dirty="0" smtClean="0"/>
              <a:t>Inspiration</a:t>
            </a:r>
            <a:r>
              <a:rPr lang="de-DE" dirty="0"/>
              <a:t>: </a:t>
            </a:r>
            <a:r>
              <a:rPr lang="de-DE" dirty="0" err="1"/>
              <a:t>LiquiBase</a:t>
            </a:r>
            <a:r>
              <a:rPr lang="de-DE" dirty="0"/>
              <a:t>, </a:t>
            </a:r>
            <a:r>
              <a:rPr lang="de-DE" dirty="0" err="1"/>
              <a:t>dbDeploy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30B3-0DAE-4823-83CA-F17D63C0375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06.06.2012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Agile SharePoint-Entwicklung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7809808" y="5338341"/>
            <a:ext cx="1184940" cy="842809"/>
            <a:chOff x="72496" y="5891428"/>
            <a:chExt cx="1184940" cy="842809"/>
          </a:xfrm>
        </p:grpSpPr>
        <p:grpSp>
          <p:nvGrpSpPr>
            <p:cNvPr id="26" name="Group 20"/>
            <p:cNvGrpSpPr>
              <a:grpSpLocks noChangeAspect="1"/>
            </p:cNvGrpSpPr>
            <p:nvPr/>
          </p:nvGrpSpPr>
          <p:grpSpPr>
            <a:xfrm>
              <a:off x="316495" y="6179460"/>
              <a:ext cx="690402" cy="554777"/>
              <a:chOff x="2234433" y="2014436"/>
              <a:chExt cx="5165617" cy="4150868"/>
            </a:xfrm>
          </p:grpSpPr>
          <p:grpSp>
            <p:nvGrpSpPr>
              <p:cNvPr id="29" name="Group 21"/>
              <p:cNvGrpSpPr/>
              <p:nvPr/>
            </p:nvGrpSpPr>
            <p:grpSpPr>
              <a:xfrm rot="17892723">
                <a:off x="2455749" y="1793120"/>
                <a:ext cx="3622375" cy="4065008"/>
                <a:chOff x="2760812" y="1598769"/>
                <a:chExt cx="3622375" cy="4065008"/>
              </a:xfrm>
            </p:grpSpPr>
            <p:sp>
              <p:nvSpPr>
                <p:cNvPr id="37" name="Freeform 29"/>
                <p:cNvSpPr/>
                <p:nvPr/>
              </p:nvSpPr>
              <p:spPr>
                <a:xfrm rot="3707277">
                  <a:off x="5061913" y="2347171"/>
                  <a:ext cx="1640226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8" name="Circular Arrow 30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7986"/>
                    <a:gd name="adj2" fmla="val 576426"/>
                    <a:gd name="adj3" fmla="val 3836017"/>
                    <a:gd name="adj4" fmla="val 21079189"/>
                    <a:gd name="adj5" fmla="val 9627"/>
                  </a:avLst>
                </a:prstGeom>
                <a:solidFill>
                  <a:srgbClr val="808080"/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9" name="Freeform 31"/>
                <p:cNvSpPr/>
                <p:nvPr/>
              </p:nvSpPr>
              <p:spPr>
                <a:xfrm rot="3707277">
                  <a:off x="3805535" y="4537312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0" name="Circular Arrow 32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9574"/>
                    <a:gd name="adj2" fmla="val 576426"/>
                    <a:gd name="adj3" fmla="val 10815196"/>
                    <a:gd name="adj4" fmla="val 6567710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41" name="Freeform 33"/>
                <p:cNvSpPr/>
                <p:nvPr/>
              </p:nvSpPr>
              <p:spPr>
                <a:xfrm rot="3707277">
                  <a:off x="2517447" y="2306278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2" name="Circular Arrow 34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8460"/>
                    <a:gd name="adj2" fmla="val 576426"/>
                    <a:gd name="adj3" fmla="val 18044237"/>
                    <a:gd name="adj4" fmla="val 13674333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</p:grpSp>
          <p:grpSp>
            <p:nvGrpSpPr>
              <p:cNvPr id="30" name="Group 22"/>
              <p:cNvGrpSpPr/>
              <p:nvPr/>
            </p:nvGrpSpPr>
            <p:grpSpPr>
              <a:xfrm>
                <a:off x="5096446" y="3931731"/>
                <a:ext cx="2303604" cy="2233573"/>
                <a:chOff x="5481555" y="3939666"/>
                <a:chExt cx="2303604" cy="2233573"/>
              </a:xfrm>
            </p:grpSpPr>
            <p:sp>
              <p:nvSpPr>
                <p:cNvPr id="31" name="Freeform 23"/>
                <p:cNvSpPr/>
                <p:nvPr/>
              </p:nvSpPr>
              <p:spPr>
                <a:xfrm>
                  <a:off x="6926126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2" name="Circular Arrow 24"/>
                <p:cNvSpPr/>
                <p:nvPr/>
              </p:nvSpPr>
              <p:spPr>
                <a:xfrm>
                  <a:off x="5617863" y="4010933"/>
                  <a:ext cx="2030988" cy="2030989"/>
                </a:xfrm>
                <a:prstGeom prst="circularArrow">
                  <a:avLst>
                    <a:gd name="adj1" fmla="val 9572"/>
                    <a:gd name="adj2" fmla="val 576059"/>
                    <a:gd name="adj3" fmla="val 2688001"/>
                    <a:gd name="adj4" fmla="val 20822857"/>
                    <a:gd name="adj5" fmla="val 9622"/>
                  </a:avLst>
                </a:prstGeom>
                <a:solidFill>
                  <a:srgbClr val="FFFFFF">
                    <a:lumMod val="75000"/>
                  </a:srgbClr>
                </a:solidFill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3" name="Freeform 25"/>
                <p:cNvSpPr/>
                <p:nvPr/>
              </p:nvSpPr>
              <p:spPr>
                <a:xfrm>
                  <a:off x="6029675" y="5428281"/>
                  <a:ext cx="1349889" cy="744958"/>
                </a:xfrm>
                <a:custGeom>
                  <a:avLst/>
                  <a:gdLst>
                    <a:gd name="connsiteX0" fmla="*/ 0 w 1349893"/>
                    <a:gd name="connsiteY0" fmla="*/ 0 h 744962"/>
                    <a:gd name="connsiteX1" fmla="*/ 1349893 w 1349893"/>
                    <a:gd name="connsiteY1" fmla="*/ 0 h 744962"/>
                    <a:gd name="connsiteX2" fmla="*/ 1349893 w 1349893"/>
                    <a:gd name="connsiteY2" fmla="*/ 744962 h 744962"/>
                    <a:gd name="connsiteX3" fmla="*/ 0 w 1349893"/>
                    <a:gd name="connsiteY3" fmla="*/ 744962 h 744962"/>
                    <a:gd name="connsiteX4" fmla="*/ 0 w 1349893"/>
                    <a:gd name="connsiteY4" fmla="*/ 0 h 74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9893" h="744962">
                      <a:moveTo>
                        <a:pt x="0" y="0"/>
                      </a:moveTo>
                      <a:lnTo>
                        <a:pt x="1349893" y="0"/>
                      </a:lnTo>
                      <a:lnTo>
                        <a:pt x="1349893" y="744962"/>
                      </a:lnTo>
                      <a:lnTo>
                        <a:pt x="0" y="7449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4" name="Circular Arrow 26"/>
                <p:cNvSpPr/>
                <p:nvPr/>
              </p:nvSpPr>
              <p:spPr>
                <a:xfrm>
                  <a:off x="5689130" y="4010933"/>
                  <a:ext cx="2030988" cy="2030989"/>
                </a:xfrm>
                <a:prstGeom prst="circularArrow">
                  <a:avLst>
                    <a:gd name="adj1" fmla="val 9877"/>
                    <a:gd name="adj2" fmla="val 576059"/>
                    <a:gd name="adj3" fmla="val 10428451"/>
                    <a:gd name="adj4" fmla="val 6925393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5" name="Freeform 27"/>
                <p:cNvSpPr/>
                <p:nvPr/>
              </p:nvSpPr>
              <p:spPr>
                <a:xfrm>
                  <a:off x="5481555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marL="0" marR="0" lvl="0" indent="0" algn="ctr" defTabSz="2400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6" name="Circular Arrow 28"/>
                <p:cNvSpPr/>
                <p:nvPr/>
              </p:nvSpPr>
              <p:spPr>
                <a:xfrm>
                  <a:off x="5760396" y="3939666"/>
                  <a:ext cx="1690435" cy="2030989"/>
                </a:xfrm>
                <a:prstGeom prst="circularArrow">
                  <a:avLst>
                    <a:gd name="adj1" fmla="val 9215"/>
                    <a:gd name="adj2" fmla="val 576059"/>
                    <a:gd name="adj3" fmla="val 17939019"/>
                    <a:gd name="adj4" fmla="val 14501679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</p:grpSp>
        </p:grpSp>
        <p:sp>
          <p:nvSpPr>
            <p:cNvPr id="27" name="Oval 35"/>
            <p:cNvSpPr/>
            <p:nvPr/>
          </p:nvSpPr>
          <p:spPr bwMode="auto">
            <a:xfrm>
              <a:off x="687128" y="6446279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72496" y="5891428"/>
              <a:ext cx="1184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Process Locator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7632000" y="864000"/>
            <a:ext cx="1315552" cy="1420617"/>
            <a:chOff x="6223238" y="4877670"/>
            <a:chExt cx="1315552" cy="1420617"/>
          </a:xfrm>
        </p:grpSpPr>
        <p:sp>
          <p:nvSpPr>
            <p:cNvPr id="44" name="Textfeld 43"/>
            <p:cNvSpPr txBox="1"/>
            <p:nvPr/>
          </p:nvSpPr>
          <p:spPr>
            <a:xfrm>
              <a:off x="6342849" y="6021288"/>
              <a:ext cx="9781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solidFill>
                    <a:schemeClr val="bg2"/>
                  </a:solidFill>
                </a:rPr>
                <a:t>Kommentar</a:t>
              </a:r>
              <a:endParaRPr lang="de-DE" sz="1200" dirty="0">
                <a:solidFill>
                  <a:schemeClr val="bg2"/>
                </a:solidFill>
              </a:endParaRPr>
            </a:p>
          </p:txBody>
        </p:sp>
        <p:pic>
          <p:nvPicPr>
            <p:cNvPr id="45" name="Picture 4" descr="D:\adesso AG\adesso Proposal Management\Grafikpool (Rohdaten)\Fotolia_19042070_V.svg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5" t="5357" r="-434" b="12308"/>
            <a:stretch/>
          </p:blipFill>
          <p:spPr bwMode="auto">
            <a:xfrm>
              <a:off x="6223238" y="4877670"/>
              <a:ext cx="1315552" cy="1178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Abgerundete rechteckige Legende 45"/>
            <p:cNvSpPr/>
            <p:nvPr/>
          </p:nvSpPr>
          <p:spPr bwMode="auto">
            <a:xfrm>
              <a:off x="6747098" y="5286085"/>
              <a:ext cx="561206" cy="305029"/>
            </a:xfrm>
            <a:prstGeom prst="wedgeRoundRectCallout">
              <a:avLst>
                <a:gd name="adj1" fmla="val -104610"/>
                <a:gd name="adj2" fmla="val 63843"/>
                <a:gd name="adj3" fmla="val 16667"/>
              </a:avLst>
            </a:prstGeom>
            <a:solidFill>
              <a:schemeClr val="bg1"/>
            </a:solidFill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b="1" dirty="0" smtClean="0"/>
                <a:t>! ! !</a:t>
              </a:r>
              <a:endPara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aphicFrame>
        <p:nvGraphicFramePr>
          <p:cNvPr id="4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368804"/>
              </p:ext>
            </p:extLst>
          </p:nvPr>
        </p:nvGraphicFramePr>
        <p:xfrm>
          <a:off x="551273" y="2068056"/>
          <a:ext cx="6768752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17536"/>
                <a:gridCol w="2173643"/>
                <a:gridCol w="2777573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SQL</a:t>
                      </a:r>
                      <a:endParaRPr lang="de-D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SharePoint,</a:t>
                      </a:r>
                      <a:r>
                        <a:rPr lang="de-DE" baseline="0" dirty="0" smtClean="0"/>
                        <a:t> XML</a:t>
                      </a:r>
                      <a:endParaRPr lang="de-D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SharePoint, OM</a:t>
                      </a:r>
                      <a:endParaRPr lang="de-D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Table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List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SPList</a:t>
                      </a:r>
                      <a:endParaRPr lang="de-DE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SQL-Code</a:t>
                      </a:r>
                      <a:endParaRPr lang="de-DE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ListDefinition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SPListTemplate</a:t>
                      </a:r>
                      <a:endParaRPr lang="de-DE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create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table</a:t>
                      </a:r>
                      <a:endParaRPr lang="de-DE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deploy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SPListCollection.Add</a:t>
                      </a:r>
                      <a:endParaRPr lang="de-DE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drop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table</a:t>
                      </a:r>
                      <a:endParaRPr lang="de-DE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retract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SPListCollection.Delete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alter </a:t>
                      </a:r>
                      <a:r>
                        <a:rPr lang="de-DE" dirty="0" err="1" smtClean="0"/>
                        <a:t>table</a:t>
                      </a:r>
                      <a:endParaRPr lang="de-DE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SPList.*</a:t>
                      </a:r>
                      <a:endParaRPr lang="de-DE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42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Inkrementelle </a:t>
            </a:r>
            <a:r>
              <a:rPr lang="de-DE" dirty="0"/>
              <a:t>programmatische Updates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30B3-0DAE-4823-83CA-F17D63C0375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06.06.2012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Agile SharePoint-Entwicklung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7809808" y="5338341"/>
            <a:ext cx="1184940" cy="842809"/>
            <a:chOff x="72496" y="5891428"/>
            <a:chExt cx="1184940" cy="842809"/>
          </a:xfrm>
        </p:grpSpPr>
        <p:grpSp>
          <p:nvGrpSpPr>
            <p:cNvPr id="26" name="Group 20"/>
            <p:cNvGrpSpPr>
              <a:grpSpLocks noChangeAspect="1"/>
            </p:cNvGrpSpPr>
            <p:nvPr/>
          </p:nvGrpSpPr>
          <p:grpSpPr>
            <a:xfrm>
              <a:off x="316495" y="6179460"/>
              <a:ext cx="690402" cy="554777"/>
              <a:chOff x="2234433" y="2014436"/>
              <a:chExt cx="5165617" cy="4150868"/>
            </a:xfrm>
          </p:grpSpPr>
          <p:grpSp>
            <p:nvGrpSpPr>
              <p:cNvPr id="29" name="Group 21"/>
              <p:cNvGrpSpPr/>
              <p:nvPr/>
            </p:nvGrpSpPr>
            <p:grpSpPr>
              <a:xfrm rot="17892723">
                <a:off x="2455749" y="1793120"/>
                <a:ext cx="3622375" cy="4065008"/>
                <a:chOff x="2760812" y="1598769"/>
                <a:chExt cx="3622375" cy="4065008"/>
              </a:xfrm>
            </p:grpSpPr>
            <p:sp>
              <p:nvSpPr>
                <p:cNvPr id="37" name="Freeform 29"/>
                <p:cNvSpPr/>
                <p:nvPr/>
              </p:nvSpPr>
              <p:spPr>
                <a:xfrm rot="3707277">
                  <a:off x="5061913" y="2347171"/>
                  <a:ext cx="1640226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8" name="Circular Arrow 30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7986"/>
                    <a:gd name="adj2" fmla="val 576426"/>
                    <a:gd name="adj3" fmla="val 3836017"/>
                    <a:gd name="adj4" fmla="val 21079189"/>
                    <a:gd name="adj5" fmla="val 9627"/>
                  </a:avLst>
                </a:prstGeom>
                <a:solidFill>
                  <a:srgbClr val="808080"/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9" name="Freeform 31"/>
                <p:cNvSpPr/>
                <p:nvPr/>
              </p:nvSpPr>
              <p:spPr>
                <a:xfrm rot="3707277">
                  <a:off x="3805535" y="4537312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0" name="Circular Arrow 32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9574"/>
                    <a:gd name="adj2" fmla="val 576426"/>
                    <a:gd name="adj3" fmla="val 10815196"/>
                    <a:gd name="adj4" fmla="val 6567710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41" name="Freeform 33"/>
                <p:cNvSpPr/>
                <p:nvPr/>
              </p:nvSpPr>
              <p:spPr>
                <a:xfrm rot="3707277">
                  <a:off x="2517447" y="2306278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2" name="Circular Arrow 34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8460"/>
                    <a:gd name="adj2" fmla="val 576426"/>
                    <a:gd name="adj3" fmla="val 18044237"/>
                    <a:gd name="adj4" fmla="val 13674333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</p:grpSp>
          <p:grpSp>
            <p:nvGrpSpPr>
              <p:cNvPr id="30" name="Group 22"/>
              <p:cNvGrpSpPr/>
              <p:nvPr/>
            </p:nvGrpSpPr>
            <p:grpSpPr>
              <a:xfrm>
                <a:off x="5096446" y="3931731"/>
                <a:ext cx="2303604" cy="2233573"/>
                <a:chOff x="5481555" y="3939666"/>
                <a:chExt cx="2303604" cy="2233573"/>
              </a:xfrm>
            </p:grpSpPr>
            <p:sp>
              <p:nvSpPr>
                <p:cNvPr id="31" name="Freeform 23"/>
                <p:cNvSpPr/>
                <p:nvPr/>
              </p:nvSpPr>
              <p:spPr>
                <a:xfrm>
                  <a:off x="6926126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2" name="Circular Arrow 24"/>
                <p:cNvSpPr/>
                <p:nvPr/>
              </p:nvSpPr>
              <p:spPr>
                <a:xfrm>
                  <a:off x="5617863" y="4010933"/>
                  <a:ext cx="2030988" cy="2030989"/>
                </a:xfrm>
                <a:prstGeom prst="circularArrow">
                  <a:avLst>
                    <a:gd name="adj1" fmla="val 9572"/>
                    <a:gd name="adj2" fmla="val 576059"/>
                    <a:gd name="adj3" fmla="val 2688001"/>
                    <a:gd name="adj4" fmla="val 20822857"/>
                    <a:gd name="adj5" fmla="val 9622"/>
                  </a:avLst>
                </a:prstGeom>
                <a:solidFill>
                  <a:srgbClr val="FFFFFF">
                    <a:lumMod val="75000"/>
                  </a:srgbClr>
                </a:solidFill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3" name="Freeform 25"/>
                <p:cNvSpPr/>
                <p:nvPr/>
              </p:nvSpPr>
              <p:spPr>
                <a:xfrm>
                  <a:off x="6029675" y="5428281"/>
                  <a:ext cx="1349889" cy="744958"/>
                </a:xfrm>
                <a:custGeom>
                  <a:avLst/>
                  <a:gdLst>
                    <a:gd name="connsiteX0" fmla="*/ 0 w 1349893"/>
                    <a:gd name="connsiteY0" fmla="*/ 0 h 744962"/>
                    <a:gd name="connsiteX1" fmla="*/ 1349893 w 1349893"/>
                    <a:gd name="connsiteY1" fmla="*/ 0 h 744962"/>
                    <a:gd name="connsiteX2" fmla="*/ 1349893 w 1349893"/>
                    <a:gd name="connsiteY2" fmla="*/ 744962 h 744962"/>
                    <a:gd name="connsiteX3" fmla="*/ 0 w 1349893"/>
                    <a:gd name="connsiteY3" fmla="*/ 744962 h 744962"/>
                    <a:gd name="connsiteX4" fmla="*/ 0 w 1349893"/>
                    <a:gd name="connsiteY4" fmla="*/ 0 h 74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9893" h="744962">
                      <a:moveTo>
                        <a:pt x="0" y="0"/>
                      </a:moveTo>
                      <a:lnTo>
                        <a:pt x="1349893" y="0"/>
                      </a:lnTo>
                      <a:lnTo>
                        <a:pt x="1349893" y="744962"/>
                      </a:lnTo>
                      <a:lnTo>
                        <a:pt x="0" y="7449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4" name="Circular Arrow 26"/>
                <p:cNvSpPr/>
                <p:nvPr/>
              </p:nvSpPr>
              <p:spPr>
                <a:xfrm>
                  <a:off x="5689130" y="4010933"/>
                  <a:ext cx="2030988" cy="2030989"/>
                </a:xfrm>
                <a:prstGeom prst="circularArrow">
                  <a:avLst>
                    <a:gd name="adj1" fmla="val 9877"/>
                    <a:gd name="adj2" fmla="val 576059"/>
                    <a:gd name="adj3" fmla="val 10428451"/>
                    <a:gd name="adj4" fmla="val 6925393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5" name="Freeform 27"/>
                <p:cNvSpPr/>
                <p:nvPr/>
              </p:nvSpPr>
              <p:spPr>
                <a:xfrm>
                  <a:off x="5481555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marL="0" marR="0" lvl="0" indent="0" algn="ctr" defTabSz="2400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6" name="Circular Arrow 28"/>
                <p:cNvSpPr/>
                <p:nvPr/>
              </p:nvSpPr>
              <p:spPr>
                <a:xfrm>
                  <a:off x="5760396" y="3939666"/>
                  <a:ext cx="1690435" cy="2030989"/>
                </a:xfrm>
                <a:prstGeom prst="circularArrow">
                  <a:avLst>
                    <a:gd name="adj1" fmla="val 9215"/>
                    <a:gd name="adj2" fmla="val 576059"/>
                    <a:gd name="adj3" fmla="val 17939019"/>
                    <a:gd name="adj4" fmla="val 14501679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</p:grpSp>
        </p:grpSp>
        <p:sp>
          <p:nvSpPr>
            <p:cNvPr id="27" name="Oval 35"/>
            <p:cNvSpPr/>
            <p:nvPr/>
          </p:nvSpPr>
          <p:spPr bwMode="auto">
            <a:xfrm>
              <a:off x="687128" y="6446279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72496" y="5891428"/>
              <a:ext cx="1184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Process Locator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7416000" y="864000"/>
            <a:ext cx="1512168" cy="1415526"/>
            <a:chOff x="3203848" y="4859635"/>
            <a:chExt cx="1512168" cy="1415526"/>
          </a:xfrm>
        </p:grpSpPr>
        <p:pic>
          <p:nvPicPr>
            <p:cNvPr id="44" name="Picture 4" descr="D:\adesso AG\adesso Proposal Management\Grafikpool (Rohdaten)\Fotolia_24805814_XXL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6" t="17545" r="12431"/>
            <a:stretch/>
          </p:blipFill>
          <p:spPr bwMode="auto">
            <a:xfrm>
              <a:off x="3203848" y="4859635"/>
              <a:ext cx="1512168" cy="1188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feld 44"/>
            <p:cNvSpPr txBox="1"/>
            <p:nvPr/>
          </p:nvSpPr>
          <p:spPr>
            <a:xfrm>
              <a:off x="3603940" y="5998162"/>
              <a:ext cx="686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solidFill>
                    <a:schemeClr val="bg2"/>
                  </a:solidFill>
                </a:rPr>
                <a:t>Lösung</a:t>
              </a:r>
              <a:endParaRPr lang="de-DE" sz="1200" dirty="0">
                <a:solidFill>
                  <a:schemeClr val="bg2"/>
                </a:solidFill>
              </a:endParaRPr>
            </a:p>
          </p:txBody>
        </p:sp>
      </p:grpSp>
      <p:sp>
        <p:nvSpPr>
          <p:cNvPr id="46" name="Inhaltsplatzhalter 4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de-DE" b="1" kern="0" dirty="0" smtClean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Beispiel:</a:t>
            </a:r>
          </a:p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de-DE" kern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de-DE" kern="0" dirty="0" smtClean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[</a:t>
            </a:r>
            <a:r>
              <a:rPr lang="de-DE" kern="0" dirty="0" err="1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TestMethod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]</a:t>
            </a:r>
            <a:b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</a:br>
            <a:r>
              <a:rPr lang="de-DE" kern="0" dirty="0" err="1">
                <a:solidFill>
                  <a:srgbClr val="0070C0"/>
                </a:solidFill>
                <a:latin typeface="Arial"/>
                <a:ea typeface="ＭＳ Ｐゴシック"/>
                <a:cs typeface="+mn-cs"/>
              </a:rPr>
              <a:t>public</a:t>
            </a:r>
            <a:r>
              <a:rPr lang="de-DE" kern="0" dirty="0">
                <a:solidFill>
                  <a:srgbClr val="0070C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de-DE" kern="0" dirty="0" err="1">
                <a:solidFill>
                  <a:srgbClr val="0070C0"/>
                </a:solidFill>
                <a:latin typeface="Arial"/>
                <a:ea typeface="ＭＳ Ｐゴシック"/>
                <a:cs typeface="+mn-cs"/>
              </a:rPr>
              <a:t>void</a:t>
            </a:r>
            <a:r>
              <a:rPr lang="de-DE" kern="0" dirty="0">
                <a:solidFill>
                  <a:srgbClr val="0070C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de-DE" kern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AddsContentType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()</a:t>
            </a:r>
            <a:b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</a:b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{</a:t>
            </a:r>
            <a:b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</a:b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	</a:t>
            </a:r>
            <a:r>
              <a:rPr lang="de-DE" kern="0" dirty="0" err="1">
                <a:solidFill>
                  <a:srgbClr val="0070C0"/>
                </a:solidFill>
                <a:latin typeface="Arial"/>
                <a:ea typeface="ＭＳ Ｐゴシック"/>
                <a:cs typeface="+mn-cs"/>
              </a:rPr>
              <a:t>var</a:t>
            </a:r>
            <a:r>
              <a:rPr lang="de-DE" kern="0" dirty="0">
                <a:solidFill>
                  <a:srgbClr val="0070C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de-DE" kern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list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= </a:t>
            </a:r>
            <a:r>
              <a:rPr lang="de-DE" kern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Fixture.CreateAnonymous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&lt;</a:t>
            </a:r>
            <a:r>
              <a:rPr lang="de-DE" kern="0" dirty="0" err="1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SPList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&gt;();</a:t>
            </a:r>
            <a:b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</a:b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	</a:t>
            </a:r>
            <a:r>
              <a:rPr lang="de-DE" kern="0" dirty="0" err="1">
                <a:solidFill>
                  <a:srgbClr val="0070C0"/>
                </a:solidFill>
                <a:latin typeface="Arial"/>
                <a:ea typeface="ＭＳ Ｐゴシック"/>
                <a:cs typeface="+mn-cs"/>
              </a:rPr>
              <a:t>var</a:t>
            </a:r>
            <a:r>
              <a:rPr lang="de-DE" kern="0" dirty="0">
                <a:solidFill>
                  <a:srgbClr val="0070C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de-DE" kern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contentType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= </a:t>
            </a:r>
            <a:r>
              <a:rPr lang="de-DE" kern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Fixture.CreateAnonymous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&lt;</a:t>
            </a:r>
            <a:r>
              <a:rPr lang="de-DE" kern="0" dirty="0" err="1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SPContentType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&gt;();</a:t>
            </a:r>
            <a:b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</a:b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/>
            </a:r>
            <a:b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</a:b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/>
            </a:r>
            <a:b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</a:b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	</a:t>
            </a:r>
            <a:r>
              <a:rPr lang="de-DE" b="1" kern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list.Edit</a:t>
            </a:r>
            <a:r>
              <a:rPr lang="de-DE" b="1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(0).</a:t>
            </a:r>
            <a:r>
              <a:rPr lang="de-DE" b="1" kern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AddContentType</a:t>
            </a:r>
            <a:r>
              <a:rPr lang="de-DE" b="1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(</a:t>
            </a:r>
            <a:r>
              <a:rPr lang="de-DE" b="1" kern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contentType</a:t>
            </a:r>
            <a:r>
              <a:rPr lang="de-DE" b="1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).</a:t>
            </a:r>
            <a:r>
              <a:rPr lang="de-DE" b="1" kern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Apply</a:t>
            </a:r>
            <a:r>
              <a:rPr lang="de-DE" b="1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();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/>
            </a:r>
            <a:b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</a:b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/>
            </a:r>
            <a:b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</a:b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/>
            </a:r>
            <a:b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</a:b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	</a:t>
            </a:r>
            <a:r>
              <a:rPr lang="de-DE" kern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list.ContentTypes.Cast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&lt;</a:t>
            </a:r>
            <a:r>
              <a:rPr lang="de-DE" kern="0" dirty="0" err="1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SPContentType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&gt;()</a:t>
            </a:r>
            <a:b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</a:b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		.</a:t>
            </a:r>
            <a:r>
              <a:rPr lang="de-DE" kern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Should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().</a:t>
            </a:r>
            <a:r>
              <a:rPr lang="de-DE" kern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Contain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(</a:t>
            </a:r>
            <a:r>
              <a:rPr lang="de-DE" kern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ct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=&gt; </a:t>
            </a:r>
            <a:r>
              <a:rPr lang="de-DE" kern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ct.Id.IsChildOf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(</a:t>
            </a:r>
            <a:r>
              <a:rPr lang="de-DE" kern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contentType.Id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));</a:t>
            </a:r>
            <a:b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</a:b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}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242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Inkrementelle </a:t>
            </a:r>
            <a:r>
              <a:rPr lang="de-DE" dirty="0"/>
              <a:t>programmatische Updates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30B3-0DAE-4823-83CA-F17D63C0375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06.06.2012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Agile SharePoint-Entwicklung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7809808" y="5338341"/>
            <a:ext cx="1184940" cy="842809"/>
            <a:chOff x="72496" y="5891428"/>
            <a:chExt cx="1184940" cy="842809"/>
          </a:xfrm>
        </p:grpSpPr>
        <p:grpSp>
          <p:nvGrpSpPr>
            <p:cNvPr id="26" name="Group 20"/>
            <p:cNvGrpSpPr>
              <a:grpSpLocks noChangeAspect="1"/>
            </p:cNvGrpSpPr>
            <p:nvPr/>
          </p:nvGrpSpPr>
          <p:grpSpPr>
            <a:xfrm>
              <a:off x="316495" y="6179460"/>
              <a:ext cx="690402" cy="554777"/>
              <a:chOff x="2234433" y="2014436"/>
              <a:chExt cx="5165617" cy="4150868"/>
            </a:xfrm>
          </p:grpSpPr>
          <p:grpSp>
            <p:nvGrpSpPr>
              <p:cNvPr id="29" name="Group 21"/>
              <p:cNvGrpSpPr/>
              <p:nvPr/>
            </p:nvGrpSpPr>
            <p:grpSpPr>
              <a:xfrm rot="17892723">
                <a:off x="2455749" y="1793120"/>
                <a:ext cx="3622375" cy="4065008"/>
                <a:chOff x="2760812" y="1598769"/>
                <a:chExt cx="3622375" cy="4065008"/>
              </a:xfrm>
            </p:grpSpPr>
            <p:sp>
              <p:nvSpPr>
                <p:cNvPr id="37" name="Freeform 29"/>
                <p:cNvSpPr/>
                <p:nvPr/>
              </p:nvSpPr>
              <p:spPr>
                <a:xfrm rot="3707277">
                  <a:off x="5061913" y="2347171"/>
                  <a:ext cx="1640226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38" name="Circular Arrow 30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7986"/>
                    <a:gd name="adj2" fmla="val 576426"/>
                    <a:gd name="adj3" fmla="val 3836017"/>
                    <a:gd name="adj4" fmla="val 21079189"/>
                    <a:gd name="adj5" fmla="val 9627"/>
                  </a:avLst>
                </a:prstGeom>
                <a:solidFill>
                  <a:srgbClr val="808080"/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9" name="Freeform 31"/>
                <p:cNvSpPr/>
                <p:nvPr/>
              </p:nvSpPr>
              <p:spPr>
                <a:xfrm rot="3707277">
                  <a:off x="3805535" y="4537312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40" name="Circular Arrow 32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9574"/>
                    <a:gd name="adj2" fmla="val 576426"/>
                    <a:gd name="adj3" fmla="val 10815196"/>
                    <a:gd name="adj4" fmla="val 6567710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41" name="Freeform 33"/>
                <p:cNvSpPr/>
                <p:nvPr/>
              </p:nvSpPr>
              <p:spPr>
                <a:xfrm rot="3707277">
                  <a:off x="2517447" y="2306278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42" name="Circular Arrow 34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8460"/>
                    <a:gd name="adj2" fmla="val 576426"/>
                    <a:gd name="adj3" fmla="val 18044237"/>
                    <a:gd name="adj4" fmla="val 13674333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</p:grpSp>
          <p:grpSp>
            <p:nvGrpSpPr>
              <p:cNvPr id="30" name="Group 22"/>
              <p:cNvGrpSpPr/>
              <p:nvPr/>
            </p:nvGrpSpPr>
            <p:grpSpPr>
              <a:xfrm>
                <a:off x="5096446" y="3931731"/>
                <a:ext cx="2303604" cy="2233573"/>
                <a:chOff x="5481555" y="3939666"/>
                <a:chExt cx="2303604" cy="2233573"/>
              </a:xfrm>
            </p:grpSpPr>
            <p:sp>
              <p:nvSpPr>
                <p:cNvPr id="31" name="Freeform 23"/>
                <p:cNvSpPr/>
                <p:nvPr/>
              </p:nvSpPr>
              <p:spPr>
                <a:xfrm>
                  <a:off x="6926126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32" name="Circular Arrow 24"/>
                <p:cNvSpPr/>
                <p:nvPr/>
              </p:nvSpPr>
              <p:spPr>
                <a:xfrm>
                  <a:off x="5617863" y="4010933"/>
                  <a:ext cx="2030988" cy="2030989"/>
                </a:xfrm>
                <a:prstGeom prst="circularArrow">
                  <a:avLst>
                    <a:gd name="adj1" fmla="val 9572"/>
                    <a:gd name="adj2" fmla="val 576059"/>
                    <a:gd name="adj3" fmla="val 2688001"/>
                    <a:gd name="adj4" fmla="val 20822857"/>
                    <a:gd name="adj5" fmla="val 9622"/>
                  </a:avLst>
                </a:prstGeom>
                <a:solidFill>
                  <a:srgbClr val="FFFFFF">
                    <a:lumMod val="75000"/>
                  </a:srgbClr>
                </a:solidFill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3" name="Freeform 25"/>
                <p:cNvSpPr/>
                <p:nvPr/>
              </p:nvSpPr>
              <p:spPr>
                <a:xfrm>
                  <a:off x="6029675" y="5428281"/>
                  <a:ext cx="1349889" cy="744958"/>
                </a:xfrm>
                <a:custGeom>
                  <a:avLst/>
                  <a:gdLst>
                    <a:gd name="connsiteX0" fmla="*/ 0 w 1349893"/>
                    <a:gd name="connsiteY0" fmla="*/ 0 h 744962"/>
                    <a:gd name="connsiteX1" fmla="*/ 1349893 w 1349893"/>
                    <a:gd name="connsiteY1" fmla="*/ 0 h 744962"/>
                    <a:gd name="connsiteX2" fmla="*/ 1349893 w 1349893"/>
                    <a:gd name="connsiteY2" fmla="*/ 744962 h 744962"/>
                    <a:gd name="connsiteX3" fmla="*/ 0 w 1349893"/>
                    <a:gd name="connsiteY3" fmla="*/ 744962 h 744962"/>
                    <a:gd name="connsiteX4" fmla="*/ 0 w 1349893"/>
                    <a:gd name="connsiteY4" fmla="*/ 0 h 74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9893" h="744962">
                      <a:moveTo>
                        <a:pt x="0" y="0"/>
                      </a:moveTo>
                      <a:lnTo>
                        <a:pt x="1349893" y="0"/>
                      </a:lnTo>
                      <a:lnTo>
                        <a:pt x="1349893" y="744962"/>
                      </a:lnTo>
                      <a:lnTo>
                        <a:pt x="0" y="7449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34" name="Circular Arrow 26"/>
                <p:cNvSpPr/>
                <p:nvPr/>
              </p:nvSpPr>
              <p:spPr>
                <a:xfrm>
                  <a:off x="5689130" y="4010933"/>
                  <a:ext cx="2030988" cy="2030989"/>
                </a:xfrm>
                <a:prstGeom prst="circularArrow">
                  <a:avLst>
                    <a:gd name="adj1" fmla="val 9877"/>
                    <a:gd name="adj2" fmla="val 576059"/>
                    <a:gd name="adj3" fmla="val 10428451"/>
                    <a:gd name="adj4" fmla="val 6925393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5" name="Freeform 27"/>
                <p:cNvSpPr/>
                <p:nvPr/>
              </p:nvSpPr>
              <p:spPr>
                <a:xfrm>
                  <a:off x="5481555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algn="ctr" defTabSz="2400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400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36" name="Circular Arrow 28"/>
                <p:cNvSpPr/>
                <p:nvPr/>
              </p:nvSpPr>
              <p:spPr>
                <a:xfrm>
                  <a:off x="5760396" y="3939666"/>
                  <a:ext cx="1690435" cy="2030989"/>
                </a:xfrm>
                <a:prstGeom prst="circularArrow">
                  <a:avLst>
                    <a:gd name="adj1" fmla="val 9215"/>
                    <a:gd name="adj2" fmla="val 576059"/>
                    <a:gd name="adj3" fmla="val 17939019"/>
                    <a:gd name="adj4" fmla="val 14501679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</p:grpSp>
        </p:grpSp>
        <p:sp>
          <p:nvSpPr>
            <p:cNvPr id="27" name="Oval 35"/>
            <p:cNvSpPr/>
            <p:nvPr/>
          </p:nvSpPr>
          <p:spPr bwMode="auto">
            <a:xfrm>
              <a:off x="687128" y="6446279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0" tIns="0" rIns="0" bIns="0" rtlCol="0" anchor="ctr"/>
            <a:lstStyle/>
            <a:p>
              <a:pPr algn="ctr"/>
              <a:endParaRPr lang="en-US" sz="1000" b="1" kern="0">
                <a:solidFill>
                  <a:prstClr val="white"/>
                </a:solidFill>
                <a:ea typeface="ＭＳ Ｐゴシック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72496" y="5891428"/>
              <a:ext cx="1184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b="1" kern="0" dirty="0" smtClean="0">
                  <a:solidFill>
                    <a:srgbClr val="808080"/>
                  </a:solidFill>
                </a:rPr>
                <a:t>Process Locator</a:t>
              </a:r>
              <a:endParaRPr lang="de-DE" sz="1000" b="1" kern="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7416000" y="864000"/>
            <a:ext cx="1512168" cy="1415526"/>
            <a:chOff x="3203848" y="4859635"/>
            <a:chExt cx="1512168" cy="1415526"/>
          </a:xfrm>
        </p:grpSpPr>
        <p:pic>
          <p:nvPicPr>
            <p:cNvPr id="44" name="Picture 4" descr="D:\adesso AG\adesso Proposal Management\Grafikpool (Rohdaten)\Fotolia_24805814_XXL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6" t="17545" r="12431"/>
            <a:stretch/>
          </p:blipFill>
          <p:spPr bwMode="auto">
            <a:xfrm>
              <a:off x="3203848" y="4859635"/>
              <a:ext cx="1512168" cy="1188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feld 44"/>
            <p:cNvSpPr txBox="1"/>
            <p:nvPr/>
          </p:nvSpPr>
          <p:spPr>
            <a:xfrm>
              <a:off x="3603940" y="5998162"/>
              <a:ext cx="686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solidFill>
                    <a:srgbClr val="B8B2AB"/>
                  </a:solidFill>
                </a:rPr>
                <a:t>Lösung</a:t>
              </a:r>
              <a:endParaRPr lang="de-DE" sz="1200" dirty="0">
                <a:solidFill>
                  <a:srgbClr val="B8B2AB"/>
                </a:solidFill>
              </a:endParaRPr>
            </a:p>
          </p:txBody>
        </p:sp>
      </p:grpSp>
      <p:sp>
        <p:nvSpPr>
          <p:cNvPr id="46" name="Inhaltsplatzhalter 4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de-DE" b="1" kern="0" dirty="0" smtClean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Beispiel:</a:t>
            </a:r>
          </a:p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de-DE" kern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de-DE" kern="0" dirty="0" smtClean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[</a:t>
            </a:r>
            <a:r>
              <a:rPr lang="de-DE" kern="0" dirty="0" err="1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TestMethod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]</a:t>
            </a:r>
            <a:b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</a:br>
            <a:r>
              <a:rPr lang="de-DE" kern="0" dirty="0" err="1">
                <a:solidFill>
                  <a:srgbClr val="0070C0"/>
                </a:solidFill>
                <a:latin typeface="Arial"/>
                <a:ea typeface="ＭＳ Ｐゴシック"/>
                <a:cs typeface="+mn-cs"/>
              </a:rPr>
              <a:t>public</a:t>
            </a:r>
            <a:r>
              <a:rPr lang="de-DE" kern="0" dirty="0">
                <a:solidFill>
                  <a:srgbClr val="0070C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de-DE" kern="0" dirty="0" err="1">
                <a:solidFill>
                  <a:srgbClr val="0070C0"/>
                </a:solidFill>
                <a:latin typeface="Arial"/>
                <a:ea typeface="ＭＳ Ｐゴシック"/>
                <a:cs typeface="+mn-cs"/>
              </a:rPr>
              <a:t>void</a:t>
            </a:r>
            <a:r>
              <a:rPr lang="de-DE" kern="0" dirty="0">
                <a:solidFill>
                  <a:srgbClr val="0070C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de-DE" kern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RemovesChildContentTypes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()</a:t>
            </a:r>
            <a:b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</a:b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{</a:t>
            </a:r>
            <a:b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</a:b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	</a:t>
            </a:r>
            <a:r>
              <a:rPr lang="de-DE" kern="0" dirty="0" err="1">
                <a:solidFill>
                  <a:srgbClr val="0070C0"/>
                </a:solidFill>
                <a:latin typeface="Arial"/>
                <a:ea typeface="ＭＳ Ｐゴシック"/>
                <a:cs typeface="+mn-cs"/>
              </a:rPr>
              <a:t>var</a:t>
            </a:r>
            <a:r>
              <a:rPr lang="de-DE" kern="0" dirty="0">
                <a:solidFill>
                  <a:srgbClr val="0070C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de-DE" kern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list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= </a:t>
            </a:r>
            <a:r>
              <a:rPr lang="de-DE" kern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Fixture.CreateAnonymous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&lt;</a:t>
            </a:r>
            <a:r>
              <a:rPr lang="de-DE" kern="0" dirty="0" err="1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SPList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&gt;();</a:t>
            </a:r>
            <a:b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</a:b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	</a:t>
            </a:r>
            <a:r>
              <a:rPr lang="de-DE" kern="0" dirty="0" err="1">
                <a:solidFill>
                  <a:srgbClr val="0070C0"/>
                </a:solidFill>
                <a:latin typeface="Arial"/>
                <a:ea typeface="ＭＳ Ｐゴシック"/>
                <a:cs typeface="+mn-cs"/>
              </a:rPr>
              <a:t>var</a:t>
            </a:r>
            <a:r>
              <a:rPr lang="de-DE" kern="0" dirty="0">
                <a:solidFill>
                  <a:srgbClr val="0070C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de-DE" kern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contentType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= </a:t>
            </a:r>
            <a:r>
              <a:rPr lang="de-DE" kern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Fixture.CreateAnonymous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&lt;</a:t>
            </a:r>
            <a:r>
              <a:rPr lang="de-DE" kern="0" dirty="0" err="1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SPContentType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&gt;();</a:t>
            </a:r>
          </a:p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/>
            </a:r>
            <a:b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</a:b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/>
            </a:r>
            <a:b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</a:b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	</a:t>
            </a:r>
            <a:r>
              <a:rPr lang="de-DE" kern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list.Edit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(0).</a:t>
            </a:r>
            <a:r>
              <a:rPr lang="de-DE" kern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AddContentType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(</a:t>
            </a:r>
            <a:r>
              <a:rPr lang="de-DE" kern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contentType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).</a:t>
            </a:r>
            <a:r>
              <a:rPr lang="de-DE" kern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Apply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();</a:t>
            </a:r>
            <a:b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</a:br>
            <a:r>
              <a:rPr lang="de-DE" b="1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	</a:t>
            </a:r>
            <a:r>
              <a:rPr lang="de-DE" b="1" kern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list.Edit</a:t>
            </a:r>
            <a:r>
              <a:rPr lang="de-DE" b="1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(1).</a:t>
            </a:r>
            <a:r>
              <a:rPr lang="de-DE" b="1" kern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RemoveChildContentTypesOf</a:t>
            </a:r>
            <a:r>
              <a:rPr lang="de-DE" b="1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(</a:t>
            </a:r>
            <a:r>
              <a:rPr lang="de-DE" b="1" kern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contentType</a:t>
            </a:r>
            <a:r>
              <a:rPr lang="de-DE" b="1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).</a:t>
            </a:r>
            <a:r>
              <a:rPr lang="de-DE" b="1" kern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Apply</a:t>
            </a:r>
            <a:r>
              <a:rPr lang="de-DE" b="1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();</a:t>
            </a:r>
          </a:p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/>
            </a:r>
            <a:b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</a:b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/>
            </a:r>
            <a:b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</a:b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	</a:t>
            </a:r>
            <a:r>
              <a:rPr lang="de-DE" kern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list.ContentTypes.Cast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&lt;</a:t>
            </a:r>
            <a:r>
              <a:rPr lang="de-DE" kern="0" dirty="0" err="1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SPContentType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&gt;()</a:t>
            </a:r>
            <a:b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</a:b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		.</a:t>
            </a:r>
            <a:r>
              <a:rPr lang="de-DE" kern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Should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().</a:t>
            </a:r>
            <a:r>
              <a:rPr lang="de-DE" kern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NotContain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(</a:t>
            </a:r>
            <a:r>
              <a:rPr lang="de-DE" kern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ct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=&gt; </a:t>
            </a:r>
            <a:r>
              <a:rPr lang="de-DE" kern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ct.Id.IsChildOf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(</a:t>
            </a:r>
            <a:r>
              <a:rPr lang="de-DE" kern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contentType.Id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));</a:t>
            </a:r>
            <a:b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</a:b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}</a:t>
            </a:r>
          </a:p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789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Iterationen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30B3-0DAE-4823-83CA-F17D63C0375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06.06.2012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Agile SharePoint-Entwicklung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7809808" y="5338341"/>
            <a:ext cx="1184940" cy="842809"/>
            <a:chOff x="72496" y="5891428"/>
            <a:chExt cx="1184940" cy="842809"/>
          </a:xfrm>
        </p:grpSpPr>
        <p:grpSp>
          <p:nvGrpSpPr>
            <p:cNvPr id="8" name="Group 20"/>
            <p:cNvGrpSpPr>
              <a:grpSpLocks noChangeAspect="1"/>
            </p:cNvGrpSpPr>
            <p:nvPr/>
          </p:nvGrpSpPr>
          <p:grpSpPr>
            <a:xfrm>
              <a:off x="316495" y="6179460"/>
              <a:ext cx="690402" cy="554777"/>
              <a:chOff x="2234433" y="2014436"/>
              <a:chExt cx="5165617" cy="4150868"/>
            </a:xfrm>
          </p:grpSpPr>
          <p:grpSp>
            <p:nvGrpSpPr>
              <p:cNvPr id="11" name="Group 21"/>
              <p:cNvGrpSpPr/>
              <p:nvPr/>
            </p:nvGrpSpPr>
            <p:grpSpPr>
              <a:xfrm rot="17892723">
                <a:off x="2455749" y="1793120"/>
                <a:ext cx="3622375" cy="4065008"/>
                <a:chOff x="2760812" y="1598769"/>
                <a:chExt cx="3622375" cy="4065008"/>
              </a:xfrm>
            </p:grpSpPr>
            <p:sp>
              <p:nvSpPr>
                <p:cNvPr id="19" name="Freeform 29"/>
                <p:cNvSpPr/>
                <p:nvPr/>
              </p:nvSpPr>
              <p:spPr>
                <a:xfrm rot="3707277">
                  <a:off x="5061913" y="2347171"/>
                  <a:ext cx="1640226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0" name="Circular Arrow 30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7986"/>
                    <a:gd name="adj2" fmla="val 576426"/>
                    <a:gd name="adj3" fmla="val 3836017"/>
                    <a:gd name="adj4" fmla="val 21079189"/>
                    <a:gd name="adj5" fmla="val 9627"/>
                  </a:avLst>
                </a:prstGeom>
                <a:solidFill>
                  <a:srgbClr val="808080"/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21" name="Freeform 31"/>
                <p:cNvSpPr/>
                <p:nvPr/>
              </p:nvSpPr>
              <p:spPr>
                <a:xfrm rot="3707277">
                  <a:off x="3805535" y="4537312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2" name="Circular Arrow 32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9574"/>
                    <a:gd name="adj2" fmla="val 576426"/>
                    <a:gd name="adj3" fmla="val 10815196"/>
                    <a:gd name="adj4" fmla="val 6567710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23" name="Freeform 33"/>
                <p:cNvSpPr/>
                <p:nvPr/>
              </p:nvSpPr>
              <p:spPr>
                <a:xfrm rot="3707277">
                  <a:off x="2517447" y="2306278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4" name="Circular Arrow 34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8460"/>
                    <a:gd name="adj2" fmla="val 576426"/>
                    <a:gd name="adj3" fmla="val 18044237"/>
                    <a:gd name="adj4" fmla="val 13674333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</p:grpSp>
          <p:grpSp>
            <p:nvGrpSpPr>
              <p:cNvPr id="12" name="Group 22"/>
              <p:cNvGrpSpPr/>
              <p:nvPr/>
            </p:nvGrpSpPr>
            <p:grpSpPr>
              <a:xfrm>
                <a:off x="5096446" y="3931731"/>
                <a:ext cx="2303604" cy="2233573"/>
                <a:chOff x="5481555" y="3939666"/>
                <a:chExt cx="2303604" cy="2233573"/>
              </a:xfrm>
            </p:grpSpPr>
            <p:sp>
              <p:nvSpPr>
                <p:cNvPr id="13" name="Freeform 23"/>
                <p:cNvSpPr/>
                <p:nvPr/>
              </p:nvSpPr>
              <p:spPr>
                <a:xfrm>
                  <a:off x="6926126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4" name="Circular Arrow 24"/>
                <p:cNvSpPr/>
                <p:nvPr/>
              </p:nvSpPr>
              <p:spPr>
                <a:xfrm>
                  <a:off x="5617863" y="4010933"/>
                  <a:ext cx="2030988" cy="2030989"/>
                </a:xfrm>
                <a:prstGeom prst="circularArrow">
                  <a:avLst>
                    <a:gd name="adj1" fmla="val 9572"/>
                    <a:gd name="adj2" fmla="val 576059"/>
                    <a:gd name="adj3" fmla="val 2688001"/>
                    <a:gd name="adj4" fmla="val 20822857"/>
                    <a:gd name="adj5" fmla="val 9622"/>
                  </a:avLst>
                </a:prstGeom>
                <a:solidFill>
                  <a:srgbClr val="FFFFFF">
                    <a:lumMod val="75000"/>
                  </a:srgbClr>
                </a:solidFill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15" name="Freeform 25"/>
                <p:cNvSpPr/>
                <p:nvPr/>
              </p:nvSpPr>
              <p:spPr>
                <a:xfrm>
                  <a:off x="6029675" y="5428281"/>
                  <a:ext cx="1349889" cy="744958"/>
                </a:xfrm>
                <a:custGeom>
                  <a:avLst/>
                  <a:gdLst>
                    <a:gd name="connsiteX0" fmla="*/ 0 w 1349893"/>
                    <a:gd name="connsiteY0" fmla="*/ 0 h 744962"/>
                    <a:gd name="connsiteX1" fmla="*/ 1349893 w 1349893"/>
                    <a:gd name="connsiteY1" fmla="*/ 0 h 744962"/>
                    <a:gd name="connsiteX2" fmla="*/ 1349893 w 1349893"/>
                    <a:gd name="connsiteY2" fmla="*/ 744962 h 744962"/>
                    <a:gd name="connsiteX3" fmla="*/ 0 w 1349893"/>
                    <a:gd name="connsiteY3" fmla="*/ 744962 h 744962"/>
                    <a:gd name="connsiteX4" fmla="*/ 0 w 1349893"/>
                    <a:gd name="connsiteY4" fmla="*/ 0 h 74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9893" h="744962">
                      <a:moveTo>
                        <a:pt x="0" y="0"/>
                      </a:moveTo>
                      <a:lnTo>
                        <a:pt x="1349893" y="0"/>
                      </a:lnTo>
                      <a:lnTo>
                        <a:pt x="1349893" y="744962"/>
                      </a:lnTo>
                      <a:lnTo>
                        <a:pt x="0" y="7449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6" name="Circular Arrow 26"/>
                <p:cNvSpPr/>
                <p:nvPr/>
              </p:nvSpPr>
              <p:spPr>
                <a:xfrm>
                  <a:off x="5689130" y="4010933"/>
                  <a:ext cx="2030988" cy="2030989"/>
                </a:xfrm>
                <a:prstGeom prst="circularArrow">
                  <a:avLst>
                    <a:gd name="adj1" fmla="val 9877"/>
                    <a:gd name="adj2" fmla="val 576059"/>
                    <a:gd name="adj3" fmla="val 10428451"/>
                    <a:gd name="adj4" fmla="val 6925393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17" name="Freeform 27"/>
                <p:cNvSpPr/>
                <p:nvPr/>
              </p:nvSpPr>
              <p:spPr>
                <a:xfrm>
                  <a:off x="5481555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marL="0" marR="0" lvl="0" indent="0" algn="ctr" defTabSz="2400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8" name="Circular Arrow 28"/>
                <p:cNvSpPr/>
                <p:nvPr/>
              </p:nvSpPr>
              <p:spPr>
                <a:xfrm>
                  <a:off x="5760396" y="3939666"/>
                  <a:ext cx="1690435" cy="2030989"/>
                </a:xfrm>
                <a:prstGeom prst="circularArrow">
                  <a:avLst>
                    <a:gd name="adj1" fmla="val 9215"/>
                    <a:gd name="adj2" fmla="val 576059"/>
                    <a:gd name="adj3" fmla="val 17939019"/>
                    <a:gd name="adj4" fmla="val 14501679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</p:grpSp>
        </p:grpSp>
        <p:sp>
          <p:nvSpPr>
            <p:cNvPr id="9" name="Oval 35"/>
            <p:cNvSpPr/>
            <p:nvPr/>
          </p:nvSpPr>
          <p:spPr bwMode="auto">
            <a:xfrm>
              <a:off x="801000" y="6516615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2496" y="5891428"/>
              <a:ext cx="1184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Process Locator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6" name="Group 33"/>
          <p:cNvGrpSpPr/>
          <p:nvPr/>
        </p:nvGrpSpPr>
        <p:grpSpPr>
          <a:xfrm rot="17892723">
            <a:off x="1051992" y="936103"/>
            <a:ext cx="3622375" cy="4065008"/>
            <a:chOff x="2760812" y="1598769"/>
            <a:chExt cx="3622375" cy="4065008"/>
          </a:xfrm>
        </p:grpSpPr>
        <p:sp>
          <p:nvSpPr>
            <p:cNvPr id="27" name="Freeform 34"/>
            <p:cNvSpPr/>
            <p:nvPr/>
          </p:nvSpPr>
          <p:spPr>
            <a:xfrm rot="3707277">
              <a:off x="5061913" y="2347171"/>
              <a:ext cx="1640226" cy="720001"/>
            </a:xfrm>
            <a:custGeom>
              <a:avLst/>
              <a:gdLst>
                <a:gd name="connsiteX0" fmla="*/ 0 w 1532929"/>
                <a:gd name="connsiteY0" fmla="*/ 0 h 720001"/>
                <a:gd name="connsiteX1" fmla="*/ 1532929 w 1532929"/>
                <a:gd name="connsiteY1" fmla="*/ 0 h 720001"/>
                <a:gd name="connsiteX2" fmla="*/ 1532929 w 1532929"/>
                <a:gd name="connsiteY2" fmla="*/ 720001 h 720001"/>
                <a:gd name="connsiteX3" fmla="*/ 0 w 1532929"/>
                <a:gd name="connsiteY3" fmla="*/ 720001 h 720001"/>
                <a:gd name="connsiteX4" fmla="*/ 0 w 1532929"/>
                <a:gd name="connsiteY4" fmla="*/ 0 h 72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2929" h="720001">
                  <a:moveTo>
                    <a:pt x="0" y="0"/>
                  </a:moveTo>
                  <a:lnTo>
                    <a:pt x="1532929" y="0"/>
                  </a:lnTo>
                  <a:lnTo>
                    <a:pt x="1532929" y="720001"/>
                  </a:lnTo>
                  <a:lnTo>
                    <a:pt x="0" y="7200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de-DE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PLAN</a:t>
              </a:r>
              <a:endParaRPr lang="en-US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  <p:sp>
          <p:nvSpPr>
            <p:cNvPr id="28" name="Circular Arrow 35"/>
            <p:cNvSpPr/>
            <p:nvPr/>
          </p:nvSpPr>
          <p:spPr>
            <a:xfrm>
              <a:off x="2760812" y="1598769"/>
              <a:ext cx="3622375" cy="3622375"/>
            </a:xfrm>
            <a:prstGeom prst="circularArrow">
              <a:avLst>
                <a:gd name="adj1" fmla="val 7986"/>
                <a:gd name="adj2" fmla="val 576426"/>
                <a:gd name="adj3" fmla="val 3836017"/>
                <a:gd name="adj4" fmla="val 287551"/>
                <a:gd name="adj5" fmla="val 9627"/>
              </a:avLst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Freeform 36"/>
            <p:cNvSpPr/>
            <p:nvPr/>
          </p:nvSpPr>
          <p:spPr>
            <a:xfrm rot="3707277">
              <a:off x="3805535" y="4537312"/>
              <a:ext cx="1532929" cy="720001"/>
            </a:xfrm>
            <a:custGeom>
              <a:avLst/>
              <a:gdLst>
                <a:gd name="connsiteX0" fmla="*/ 0 w 1532929"/>
                <a:gd name="connsiteY0" fmla="*/ 0 h 720001"/>
                <a:gd name="connsiteX1" fmla="*/ 1532929 w 1532929"/>
                <a:gd name="connsiteY1" fmla="*/ 0 h 720001"/>
                <a:gd name="connsiteX2" fmla="*/ 1532929 w 1532929"/>
                <a:gd name="connsiteY2" fmla="*/ 720001 h 720001"/>
                <a:gd name="connsiteX3" fmla="*/ 0 w 1532929"/>
                <a:gd name="connsiteY3" fmla="*/ 720001 h 720001"/>
                <a:gd name="connsiteX4" fmla="*/ 0 w 1532929"/>
                <a:gd name="connsiteY4" fmla="*/ 0 h 72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2929" h="720001">
                  <a:moveTo>
                    <a:pt x="0" y="0"/>
                  </a:moveTo>
                  <a:lnTo>
                    <a:pt x="1532929" y="0"/>
                  </a:lnTo>
                  <a:lnTo>
                    <a:pt x="1532929" y="720001"/>
                  </a:lnTo>
                  <a:lnTo>
                    <a:pt x="0" y="7200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de-DE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DEV</a:t>
              </a:r>
              <a:endParaRPr lang="en-US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  <p:sp>
          <p:nvSpPr>
            <p:cNvPr id="30" name="Circular Arrow 37"/>
            <p:cNvSpPr/>
            <p:nvPr/>
          </p:nvSpPr>
          <p:spPr>
            <a:xfrm>
              <a:off x="2760812" y="1598769"/>
              <a:ext cx="3622375" cy="3622375"/>
            </a:xfrm>
            <a:prstGeom prst="circularArrow">
              <a:avLst>
                <a:gd name="adj1" fmla="val 8252"/>
                <a:gd name="adj2" fmla="val 576426"/>
                <a:gd name="adj3" fmla="val 11120515"/>
                <a:gd name="adj4" fmla="val 6567710"/>
                <a:gd name="adj5" fmla="val 9627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Freeform 38"/>
            <p:cNvSpPr/>
            <p:nvPr/>
          </p:nvSpPr>
          <p:spPr>
            <a:xfrm rot="3707277">
              <a:off x="2517447" y="2306278"/>
              <a:ext cx="1532929" cy="720001"/>
            </a:xfrm>
            <a:custGeom>
              <a:avLst/>
              <a:gdLst>
                <a:gd name="connsiteX0" fmla="*/ 0 w 1532929"/>
                <a:gd name="connsiteY0" fmla="*/ 0 h 720001"/>
                <a:gd name="connsiteX1" fmla="*/ 1532929 w 1532929"/>
                <a:gd name="connsiteY1" fmla="*/ 0 h 720001"/>
                <a:gd name="connsiteX2" fmla="*/ 1532929 w 1532929"/>
                <a:gd name="connsiteY2" fmla="*/ 720001 h 720001"/>
                <a:gd name="connsiteX3" fmla="*/ 0 w 1532929"/>
                <a:gd name="connsiteY3" fmla="*/ 720001 h 720001"/>
                <a:gd name="connsiteX4" fmla="*/ 0 w 1532929"/>
                <a:gd name="connsiteY4" fmla="*/ 0 h 72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2929" h="720001">
                  <a:moveTo>
                    <a:pt x="0" y="0"/>
                  </a:moveTo>
                  <a:lnTo>
                    <a:pt x="1532929" y="0"/>
                  </a:lnTo>
                  <a:lnTo>
                    <a:pt x="1532929" y="720001"/>
                  </a:lnTo>
                  <a:lnTo>
                    <a:pt x="0" y="7200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de-DE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DEPLOY</a:t>
              </a:r>
              <a:endParaRPr lang="en-US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  <p:sp>
          <p:nvSpPr>
            <p:cNvPr id="32" name="Circular Arrow 39"/>
            <p:cNvSpPr/>
            <p:nvPr/>
          </p:nvSpPr>
          <p:spPr>
            <a:xfrm>
              <a:off x="2760812" y="1598769"/>
              <a:ext cx="3622375" cy="3622375"/>
            </a:xfrm>
            <a:prstGeom prst="circularArrow">
              <a:avLst>
                <a:gd name="adj1" fmla="val 9388"/>
                <a:gd name="adj2" fmla="val 576426"/>
                <a:gd name="adj3" fmla="val 17385323"/>
                <a:gd name="adj4" fmla="val 13674333"/>
                <a:gd name="adj5" fmla="val 9627"/>
              </a:avLst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3" name="Group 40"/>
          <p:cNvGrpSpPr/>
          <p:nvPr/>
        </p:nvGrpSpPr>
        <p:grpSpPr>
          <a:xfrm>
            <a:off x="3692689" y="3074714"/>
            <a:ext cx="2303604" cy="2233573"/>
            <a:chOff x="5481555" y="3939666"/>
            <a:chExt cx="2303604" cy="2233573"/>
          </a:xfrm>
        </p:grpSpPr>
        <p:sp>
          <p:nvSpPr>
            <p:cNvPr id="34" name="Freeform 41"/>
            <p:cNvSpPr/>
            <p:nvPr/>
          </p:nvSpPr>
          <p:spPr>
            <a:xfrm>
              <a:off x="6926126" y="4108632"/>
              <a:ext cx="859033" cy="859033"/>
            </a:xfrm>
            <a:custGeom>
              <a:avLst/>
              <a:gdLst>
                <a:gd name="connsiteX0" fmla="*/ 0 w 859033"/>
                <a:gd name="connsiteY0" fmla="*/ 0 h 859033"/>
                <a:gd name="connsiteX1" fmla="*/ 859033 w 859033"/>
                <a:gd name="connsiteY1" fmla="*/ 0 h 859033"/>
                <a:gd name="connsiteX2" fmla="*/ 859033 w 859033"/>
                <a:gd name="connsiteY2" fmla="*/ 859033 h 859033"/>
                <a:gd name="connsiteX3" fmla="*/ 0 w 859033"/>
                <a:gd name="connsiteY3" fmla="*/ 859033 h 859033"/>
                <a:gd name="connsiteX4" fmla="*/ 0 w 859033"/>
                <a:gd name="connsiteY4" fmla="*/ 0 h 85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033" h="859033">
                  <a:moveTo>
                    <a:pt x="0" y="0"/>
                  </a:moveTo>
                  <a:lnTo>
                    <a:pt x="859033" y="0"/>
                  </a:lnTo>
                  <a:lnTo>
                    <a:pt x="859033" y="859033"/>
                  </a:lnTo>
                  <a:lnTo>
                    <a:pt x="0" y="8590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de-DE" sz="18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TEST</a:t>
              </a:r>
              <a:endParaRPr lang="en-US" sz="1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  <p:sp>
          <p:nvSpPr>
            <p:cNvPr id="35" name="Circular Arrow 42"/>
            <p:cNvSpPr/>
            <p:nvPr/>
          </p:nvSpPr>
          <p:spPr>
            <a:xfrm>
              <a:off x="5617863" y="3939666"/>
              <a:ext cx="2030988" cy="2030988"/>
            </a:xfrm>
            <a:prstGeom prst="circularArrow">
              <a:avLst>
                <a:gd name="adj1" fmla="val 9232"/>
                <a:gd name="adj2" fmla="val 576059"/>
                <a:gd name="adj3" fmla="val 2280075"/>
                <a:gd name="adj4" fmla="val 20822857"/>
                <a:gd name="adj5" fmla="val 962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Freeform 43"/>
            <p:cNvSpPr/>
            <p:nvPr/>
          </p:nvSpPr>
          <p:spPr>
            <a:xfrm>
              <a:off x="5958410" y="5428277"/>
              <a:ext cx="1349893" cy="744962"/>
            </a:xfrm>
            <a:custGeom>
              <a:avLst/>
              <a:gdLst>
                <a:gd name="connsiteX0" fmla="*/ 0 w 1349893"/>
                <a:gd name="connsiteY0" fmla="*/ 0 h 744962"/>
                <a:gd name="connsiteX1" fmla="*/ 1349893 w 1349893"/>
                <a:gd name="connsiteY1" fmla="*/ 0 h 744962"/>
                <a:gd name="connsiteX2" fmla="*/ 1349893 w 1349893"/>
                <a:gd name="connsiteY2" fmla="*/ 744962 h 744962"/>
                <a:gd name="connsiteX3" fmla="*/ 0 w 1349893"/>
                <a:gd name="connsiteY3" fmla="*/ 744962 h 744962"/>
                <a:gd name="connsiteX4" fmla="*/ 0 w 1349893"/>
                <a:gd name="connsiteY4" fmla="*/ 0 h 74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9893" h="744962">
                  <a:moveTo>
                    <a:pt x="0" y="0"/>
                  </a:moveTo>
                  <a:lnTo>
                    <a:pt x="1349893" y="0"/>
                  </a:lnTo>
                  <a:lnTo>
                    <a:pt x="1349893" y="744962"/>
                  </a:lnTo>
                  <a:lnTo>
                    <a:pt x="0" y="7449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de-DE" sz="18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REFACTOR</a:t>
              </a:r>
              <a:endParaRPr lang="en-US" sz="1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  <p:sp>
          <p:nvSpPr>
            <p:cNvPr id="37" name="Circular Arrow 44"/>
            <p:cNvSpPr/>
            <p:nvPr/>
          </p:nvSpPr>
          <p:spPr>
            <a:xfrm>
              <a:off x="5617863" y="3939666"/>
              <a:ext cx="2030988" cy="2030988"/>
            </a:xfrm>
            <a:prstGeom prst="circularArrow">
              <a:avLst>
                <a:gd name="adj1" fmla="val 9877"/>
                <a:gd name="adj2" fmla="val 576059"/>
                <a:gd name="adj3" fmla="val 10428451"/>
                <a:gd name="adj4" fmla="val 8138733"/>
                <a:gd name="adj5" fmla="val 962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Freeform 45"/>
            <p:cNvSpPr/>
            <p:nvPr/>
          </p:nvSpPr>
          <p:spPr>
            <a:xfrm>
              <a:off x="5481555" y="4108632"/>
              <a:ext cx="859033" cy="859033"/>
            </a:xfrm>
            <a:custGeom>
              <a:avLst/>
              <a:gdLst>
                <a:gd name="connsiteX0" fmla="*/ 0 w 859033"/>
                <a:gd name="connsiteY0" fmla="*/ 0 h 859033"/>
                <a:gd name="connsiteX1" fmla="*/ 859033 w 859033"/>
                <a:gd name="connsiteY1" fmla="*/ 0 h 859033"/>
                <a:gd name="connsiteX2" fmla="*/ 859033 w 859033"/>
                <a:gd name="connsiteY2" fmla="*/ 859033 h 859033"/>
                <a:gd name="connsiteX3" fmla="*/ 0 w 859033"/>
                <a:gd name="connsiteY3" fmla="*/ 859033 h 859033"/>
                <a:gd name="connsiteX4" fmla="*/ 0 w 859033"/>
                <a:gd name="connsiteY4" fmla="*/ 0 h 85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033" h="859033">
                  <a:moveTo>
                    <a:pt x="0" y="0"/>
                  </a:moveTo>
                  <a:lnTo>
                    <a:pt x="859033" y="0"/>
                  </a:lnTo>
                  <a:lnTo>
                    <a:pt x="859033" y="859033"/>
                  </a:lnTo>
                  <a:lnTo>
                    <a:pt x="0" y="8590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2400300">
                <a:lnSpc>
                  <a:spcPct val="90000"/>
                </a:lnSpc>
                <a:spcAft>
                  <a:spcPct val="35000"/>
                </a:spcAft>
              </a:pPr>
              <a:endParaRPr lang="en-US" sz="5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  <p:sp>
          <p:nvSpPr>
            <p:cNvPr id="39" name="Circular Arrow 46"/>
            <p:cNvSpPr/>
            <p:nvPr/>
          </p:nvSpPr>
          <p:spPr>
            <a:xfrm>
              <a:off x="5617863" y="3939666"/>
              <a:ext cx="2030988" cy="2030988"/>
            </a:xfrm>
            <a:prstGeom prst="circularArrow">
              <a:avLst>
                <a:gd name="adj1" fmla="val 9215"/>
                <a:gd name="adj2" fmla="val 576059"/>
                <a:gd name="adj3" fmla="val 17939019"/>
                <a:gd name="adj4" fmla="val 14501679"/>
                <a:gd name="adj5" fmla="val 962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40" name="Picture 2" descr="C:\Users\ahrenkiel.ADESSO\Desktop\emyller_magnifying_gla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6271">
            <a:off x="2948556" y="869452"/>
            <a:ext cx="6813223" cy="681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val 2"/>
          <p:cNvSpPr/>
          <p:nvPr/>
        </p:nvSpPr>
        <p:spPr bwMode="auto">
          <a:xfrm>
            <a:off x="2952219" y="2211943"/>
            <a:ext cx="3744416" cy="3720618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42" name="Group 47"/>
          <p:cNvGrpSpPr/>
          <p:nvPr/>
        </p:nvGrpSpPr>
        <p:grpSpPr>
          <a:xfrm>
            <a:off x="3050362" y="2575602"/>
            <a:ext cx="3548130" cy="3276969"/>
            <a:chOff x="5481555" y="3939666"/>
            <a:chExt cx="2303604" cy="2233573"/>
          </a:xfrm>
        </p:grpSpPr>
        <p:sp>
          <p:nvSpPr>
            <p:cNvPr id="43" name="Freeform 48"/>
            <p:cNvSpPr/>
            <p:nvPr/>
          </p:nvSpPr>
          <p:spPr>
            <a:xfrm>
              <a:off x="6926126" y="4108632"/>
              <a:ext cx="859033" cy="859033"/>
            </a:xfrm>
            <a:custGeom>
              <a:avLst/>
              <a:gdLst>
                <a:gd name="connsiteX0" fmla="*/ 0 w 859033"/>
                <a:gd name="connsiteY0" fmla="*/ 0 h 859033"/>
                <a:gd name="connsiteX1" fmla="*/ 859033 w 859033"/>
                <a:gd name="connsiteY1" fmla="*/ 0 h 859033"/>
                <a:gd name="connsiteX2" fmla="*/ 859033 w 859033"/>
                <a:gd name="connsiteY2" fmla="*/ 859033 h 859033"/>
                <a:gd name="connsiteX3" fmla="*/ 0 w 859033"/>
                <a:gd name="connsiteY3" fmla="*/ 859033 h 859033"/>
                <a:gd name="connsiteX4" fmla="*/ 0 w 859033"/>
                <a:gd name="connsiteY4" fmla="*/ 0 h 85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033" h="859033">
                  <a:moveTo>
                    <a:pt x="0" y="0"/>
                  </a:moveTo>
                  <a:lnTo>
                    <a:pt x="859033" y="0"/>
                  </a:lnTo>
                  <a:lnTo>
                    <a:pt x="859033" y="859033"/>
                  </a:lnTo>
                  <a:lnTo>
                    <a:pt x="0" y="8590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de-DE" sz="32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TEST</a:t>
              </a:r>
              <a:endParaRPr lang="en-US" sz="1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  <p:sp>
          <p:nvSpPr>
            <p:cNvPr id="44" name="Circular Arrow 49"/>
            <p:cNvSpPr/>
            <p:nvPr/>
          </p:nvSpPr>
          <p:spPr>
            <a:xfrm>
              <a:off x="5617863" y="3939666"/>
              <a:ext cx="2030988" cy="2030988"/>
            </a:xfrm>
            <a:prstGeom prst="circularArrow">
              <a:avLst>
                <a:gd name="adj1" fmla="val 9232"/>
                <a:gd name="adj2" fmla="val 576059"/>
                <a:gd name="adj3" fmla="val 2280075"/>
                <a:gd name="adj4" fmla="val 20822857"/>
                <a:gd name="adj5" fmla="val 9622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Freeform 50"/>
            <p:cNvSpPr/>
            <p:nvPr/>
          </p:nvSpPr>
          <p:spPr>
            <a:xfrm>
              <a:off x="5958410" y="5428277"/>
              <a:ext cx="1349893" cy="744962"/>
            </a:xfrm>
            <a:custGeom>
              <a:avLst/>
              <a:gdLst>
                <a:gd name="connsiteX0" fmla="*/ 0 w 1349893"/>
                <a:gd name="connsiteY0" fmla="*/ 0 h 744962"/>
                <a:gd name="connsiteX1" fmla="*/ 1349893 w 1349893"/>
                <a:gd name="connsiteY1" fmla="*/ 0 h 744962"/>
                <a:gd name="connsiteX2" fmla="*/ 1349893 w 1349893"/>
                <a:gd name="connsiteY2" fmla="*/ 744962 h 744962"/>
                <a:gd name="connsiteX3" fmla="*/ 0 w 1349893"/>
                <a:gd name="connsiteY3" fmla="*/ 744962 h 744962"/>
                <a:gd name="connsiteX4" fmla="*/ 0 w 1349893"/>
                <a:gd name="connsiteY4" fmla="*/ 0 h 74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9893" h="744962">
                  <a:moveTo>
                    <a:pt x="0" y="0"/>
                  </a:moveTo>
                  <a:lnTo>
                    <a:pt x="1349893" y="0"/>
                  </a:lnTo>
                  <a:lnTo>
                    <a:pt x="1349893" y="744962"/>
                  </a:lnTo>
                  <a:lnTo>
                    <a:pt x="0" y="7449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de-DE" sz="28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REFACTOR</a:t>
              </a:r>
              <a:endParaRPr lang="en-US" sz="1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  <p:sp>
          <p:nvSpPr>
            <p:cNvPr id="46" name="Circular Arrow 51"/>
            <p:cNvSpPr/>
            <p:nvPr/>
          </p:nvSpPr>
          <p:spPr>
            <a:xfrm>
              <a:off x="5617863" y="3939666"/>
              <a:ext cx="2030988" cy="2030988"/>
            </a:xfrm>
            <a:prstGeom prst="circularArrow">
              <a:avLst>
                <a:gd name="adj1" fmla="val 9877"/>
                <a:gd name="adj2" fmla="val 576059"/>
                <a:gd name="adj3" fmla="val 10428451"/>
                <a:gd name="adj4" fmla="val 8138733"/>
                <a:gd name="adj5" fmla="val 9622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Freeform 52"/>
            <p:cNvSpPr/>
            <p:nvPr/>
          </p:nvSpPr>
          <p:spPr>
            <a:xfrm>
              <a:off x="5481555" y="4108632"/>
              <a:ext cx="859033" cy="859033"/>
            </a:xfrm>
            <a:custGeom>
              <a:avLst/>
              <a:gdLst>
                <a:gd name="connsiteX0" fmla="*/ 0 w 859033"/>
                <a:gd name="connsiteY0" fmla="*/ 0 h 859033"/>
                <a:gd name="connsiteX1" fmla="*/ 859033 w 859033"/>
                <a:gd name="connsiteY1" fmla="*/ 0 h 859033"/>
                <a:gd name="connsiteX2" fmla="*/ 859033 w 859033"/>
                <a:gd name="connsiteY2" fmla="*/ 859033 h 859033"/>
                <a:gd name="connsiteX3" fmla="*/ 0 w 859033"/>
                <a:gd name="connsiteY3" fmla="*/ 859033 h 859033"/>
                <a:gd name="connsiteX4" fmla="*/ 0 w 859033"/>
                <a:gd name="connsiteY4" fmla="*/ 0 h 85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033" h="859033">
                  <a:moveTo>
                    <a:pt x="0" y="0"/>
                  </a:moveTo>
                  <a:lnTo>
                    <a:pt x="859033" y="0"/>
                  </a:lnTo>
                  <a:lnTo>
                    <a:pt x="859033" y="859033"/>
                  </a:lnTo>
                  <a:lnTo>
                    <a:pt x="0" y="8590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2400300">
                <a:lnSpc>
                  <a:spcPct val="90000"/>
                </a:lnSpc>
                <a:spcAft>
                  <a:spcPct val="35000"/>
                </a:spcAft>
              </a:pPr>
              <a:endParaRPr lang="en-US" sz="5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  <p:sp>
          <p:nvSpPr>
            <p:cNvPr id="48" name="Circular Arrow 53"/>
            <p:cNvSpPr/>
            <p:nvPr/>
          </p:nvSpPr>
          <p:spPr>
            <a:xfrm>
              <a:off x="5617863" y="3939666"/>
              <a:ext cx="2030988" cy="2030988"/>
            </a:xfrm>
            <a:prstGeom prst="circularArrow">
              <a:avLst>
                <a:gd name="adj1" fmla="val 9215"/>
                <a:gd name="adj2" fmla="val 576059"/>
                <a:gd name="adj3" fmla="val 17939019"/>
                <a:gd name="adj4" fmla="val 14501679"/>
                <a:gd name="adj5" fmla="val 9622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49" name="TextBox 3"/>
          <p:cNvSpPr txBox="1"/>
          <p:nvPr/>
        </p:nvSpPr>
        <p:spPr>
          <a:xfrm>
            <a:off x="3106851" y="3037130"/>
            <a:ext cx="1449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/>
              <a:t>DEV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2242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Test-Isolation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de-DE" dirty="0"/>
          </a:p>
          <a:p>
            <a:r>
              <a:rPr lang="de-DE" b="1" dirty="0" smtClean="0"/>
              <a:t>Reproduzierbarkeit</a:t>
            </a:r>
            <a:r>
              <a:rPr lang="de-DE" b="1" dirty="0"/>
              <a:t>: </a:t>
            </a:r>
          </a:p>
          <a:p>
            <a:pPr lvl="1"/>
            <a:r>
              <a:rPr lang="de-DE" dirty="0" smtClean="0"/>
              <a:t>Identische </a:t>
            </a:r>
            <a:r>
              <a:rPr lang="de-DE" dirty="0"/>
              <a:t>Umgebungen pro </a:t>
            </a:r>
            <a:r>
              <a:rPr lang="de-DE" dirty="0" smtClean="0"/>
              <a:t>Testlauf</a:t>
            </a:r>
          </a:p>
          <a:p>
            <a:endParaRPr lang="de-DE" dirty="0"/>
          </a:p>
          <a:p>
            <a:r>
              <a:rPr lang="de-DE" b="1" dirty="0"/>
              <a:t>Fokussierung: </a:t>
            </a:r>
            <a:endParaRPr lang="de-DE" dirty="0"/>
          </a:p>
          <a:p>
            <a:pPr lvl="1"/>
            <a:r>
              <a:rPr lang="de-DE" dirty="0" smtClean="0"/>
              <a:t>Genau </a:t>
            </a:r>
            <a:r>
              <a:rPr lang="de-DE" dirty="0"/>
              <a:t>ein Aspekt wird </a:t>
            </a:r>
            <a:r>
              <a:rPr lang="de-DE" dirty="0" smtClean="0"/>
              <a:t>betrachtet</a:t>
            </a:r>
          </a:p>
          <a:p>
            <a:endParaRPr lang="de-DE" dirty="0"/>
          </a:p>
          <a:p>
            <a:r>
              <a:rPr lang="de-DE" b="1" dirty="0" smtClean="0"/>
              <a:t>Wechselwirkungen:</a:t>
            </a:r>
            <a:endParaRPr lang="de-DE" dirty="0" smtClean="0"/>
          </a:p>
          <a:p>
            <a:pPr lvl="1"/>
            <a:r>
              <a:rPr lang="de-DE" dirty="0" smtClean="0"/>
              <a:t>Verhalten </a:t>
            </a:r>
            <a:r>
              <a:rPr lang="de-DE" dirty="0"/>
              <a:t>in Gesamtumgebung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>
                <a:sym typeface="Wingdings" pitchFamily="2" charset="2"/>
              </a:rPr>
              <a:t>	 </a:t>
            </a:r>
            <a:r>
              <a:rPr lang="de-DE" dirty="0" smtClean="0"/>
              <a:t>d.h</a:t>
            </a:r>
            <a:r>
              <a:rPr lang="de-DE" dirty="0"/>
              <a:t>. ständige Integrationstests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30B3-0DAE-4823-83CA-F17D63C0375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06.06.2012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Agile SharePoint-Entwicklung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7809808" y="5338341"/>
            <a:ext cx="1184940" cy="842809"/>
            <a:chOff x="72496" y="5891428"/>
            <a:chExt cx="1184940" cy="842809"/>
          </a:xfrm>
        </p:grpSpPr>
        <p:grpSp>
          <p:nvGrpSpPr>
            <p:cNvPr id="8" name="Group 20"/>
            <p:cNvGrpSpPr>
              <a:grpSpLocks noChangeAspect="1"/>
            </p:cNvGrpSpPr>
            <p:nvPr/>
          </p:nvGrpSpPr>
          <p:grpSpPr>
            <a:xfrm>
              <a:off x="316495" y="6179460"/>
              <a:ext cx="690402" cy="554777"/>
              <a:chOff x="2234433" y="2014436"/>
              <a:chExt cx="5165617" cy="4150868"/>
            </a:xfrm>
          </p:grpSpPr>
          <p:grpSp>
            <p:nvGrpSpPr>
              <p:cNvPr id="11" name="Group 21"/>
              <p:cNvGrpSpPr/>
              <p:nvPr/>
            </p:nvGrpSpPr>
            <p:grpSpPr>
              <a:xfrm rot="17892723">
                <a:off x="2455749" y="1793120"/>
                <a:ext cx="3622375" cy="4065008"/>
                <a:chOff x="2760812" y="1598769"/>
                <a:chExt cx="3622375" cy="4065008"/>
              </a:xfrm>
            </p:grpSpPr>
            <p:sp>
              <p:nvSpPr>
                <p:cNvPr id="19" name="Freeform 29"/>
                <p:cNvSpPr/>
                <p:nvPr/>
              </p:nvSpPr>
              <p:spPr>
                <a:xfrm rot="3707277">
                  <a:off x="5061913" y="2347171"/>
                  <a:ext cx="1640226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0" name="Circular Arrow 30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7986"/>
                    <a:gd name="adj2" fmla="val 576426"/>
                    <a:gd name="adj3" fmla="val 3836017"/>
                    <a:gd name="adj4" fmla="val 21079189"/>
                    <a:gd name="adj5" fmla="val 9627"/>
                  </a:avLst>
                </a:prstGeom>
                <a:solidFill>
                  <a:srgbClr val="808080"/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21" name="Freeform 31"/>
                <p:cNvSpPr/>
                <p:nvPr/>
              </p:nvSpPr>
              <p:spPr>
                <a:xfrm rot="3707277">
                  <a:off x="3805535" y="4537312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2" name="Circular Arrow 32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9574"/>
                    <a:gd name="adj2" fmla="val 576426"/>
                    <a:gd name="adj3" fmla="val 10815196"/>
                    <a:gd name="adj4" fmla="val 6567710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23" name="Freeform 33"/>
                <p:cNvSpPr/>
                <p:nvPr/>
              </p:nvSpPr>
              <p:spPr>
                <a:xfrm rot="3707277">
                  <a:off x="2517447" y="2306278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4" name="Circular Arrow 34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8460"/>
                    <a:gd name="adj2" fmla="val 576426"/>
                    <a:gd name="adj3" fmla="val 18044237"/>
                    <a:gd name="adj4" fmla="val 13674333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</p:grpSp>
          <p:grpSp>
            <p:nvGrpSpPr>
              <p:cNvPr id="12" name="Group 22"/>
              <p:cNvGrpSpPr/>
              <p:nvPr/>
            </p:nvGrpSpPr>
            <p:grpSpPr>
              <a:xfrm>
                <a:off x="5096446" y="3931731"/>
                <a:ext cx="2303604" cy="2233573"/>
                <a:chOff x="5481555" y="3939666"/>
                <a:chExt cx="2303604" cy="2233573"/>
              </a:xfrm>
            </p:grpSpPr>
            <p:sp>
              <p:nvSpPr>
                <p:cNvPr id="13" name="Freeform 23"/>
                <p:cNvSpPr/>
                <p:nvPr/>
              </p:nvSpPr>
              <p:spPr>
                <a:xfrm>
                  <a:off x="6926126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4" name="Circular Arrow 24"/>
                <p:cNvSpPr/>
                <p:nvPr/>
              </p:nvSpPr>
              <p:spPr>
                <a:xfrm>
                  <a:off x="5617863" y="4010933"/>
                  <a:ext cx="2030988" cy="2030989"/>
                </a:xfrm>
                <a:prstGeom prst="circularArrow">
                  <a:avLst>
                    <a:gd name="adj1" fmla="val 9572"/>
                    <a:gd name="adj2" fmla="val 576059"/>
                    <a:gd name="adj3" fmla="val 2688001"/>
                    <a:gd name="adj4" fmla="val 20822857"/>
                    <a:gd name="adj5" fmla="val 9622"/>
                  </a:avLst>
                </a:prstGeom>
                <a:solidFill>
                  <a:srgbClr val="FFFFFF">
                    <a:lumMod val="75000"/>
                  </a:srgbClr>
                </a:solidFill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15" name="Freeform 25"/>
                <p:cNvSpPr/>
                <p:nvPr/>
              </p:nvSpPr>
              <p:spPr>
                <a:xfrm>
                  <a:off x="6029675" y="5428281"/>
                  <a:ext cx="1349889" cy="744958"/>
                </a:xfrm>
                <a:custGeom>
                  <a:avLst/>
                  <a:gdLst>
                    <a:gd name="connsiteX0" fmla="*/ 0 w 1349893"/>
                    <a:gd name="connsiteY0" fmla="*/ 0 h 744962"/>
                    <a:gd name="connsiteX1" fmla="*/ 1349893 w 1349893"/>
                    <a:gd name="connsiteY1" fmla="*/ 0 h 744962"/>
                    <a:gd name="connsiteX2" fmla="*/ 1349893 w 1349893"/>
                    <a:gd name="connsiteY2" fmla="*/ 744962 h 744962"/>
                    <a:gd name="connsiteX3" fmla="*/ 0 w 1349893"/>
                    <a:gd name="connsiteY3" fmla="*/ 744962 h 744962"/>
                    <a:gd name="connsiteX4" fmla="*/ 0 w 1349893"/>
                    <a:gd name="connsiteY4" fmla="*/ 0 h 74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9893" h="744962">
                      <a:moveTo>
                        <a:pt x="0" y="0"/>
                      </a:moveTo>
                      <a:lnTo>
                        <a:pt x="1349893" y="0"/>
                      </a:lnTo>
                      <a:lnTo>
                        <a:pt x="1349893" y="744962"/>
                      </a:lnTo>
                      <a:lnTo>
                        <a:pt x="0" y="7449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6" name="Circular Arrow 26"/>
                <p:cNvSpPr/>
                <p:nvPr/>
              </p:nvSpPr>
              <p:spPr>
                <a:xfrm>
                  <a:off x="5689130" y="4010933"/>
                  <a:ext cx="2030988" cy="2030989"/>
                </a:xfrm>
                <a:prstGeom prst="circularArrow">
                  <a:avLst>
                    <a:gd name="adj1" fmla="val 9877"/>
                    <a:gd name="adj2" fmla="val 576059"/>
                    <a:gd name="adj3" fmla="val 10428451"/>
                    <a:gd name="adj4" fmla="val 6925393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17" name="Freeform 27"/>
                <p:cNvSpPr/>
                <p:nvPr/>
              </p:nvSpPr>
              <p:spPr>
                <a:xfrm>
                  <a:off x="5481555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marL="0" marR="0" lvl="0" indent="0" algn="ctr" defTabSz="2400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8" name="Circular Arrow 28"/>
                <p:cNvSpPr/>
                <p:nvPr/>
              </p:nvSpPr>
              <p:spPr>
                <a:xfrm>
                  <a:off x="5760396" y="3939666"/>
                  <a:ext cx="1690435" cy="2030989"/>
                </a:xfrm>
                <a:prstGeom prst="circularArrow">
                  <a:avLst>
                    <a:gd name="adj1" fmla="val 9215"/>
                    <a:gd name="adj2" fmla="val 576059"/>
                    <a:gd name="adj3" fmla="val 17939019"/>
                    <a:gd name="adj4" fmla="val 14501679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</p:grpSp>
        </p:grpSp>
        <p:sp>
          <p:nvSpPr>
            <p:cNvPr id="9" name="Oval 35"/>
            <p:cNvSpPr/>
            <p:nvPr/>
          </p:nvSpPr>
          <p:spPr bwMode="auto">
            <a:xfrm>
              <a:off x="909000" y="6456327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2496" y="5891428"/>
              <a:ext cx="1184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Process Locator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42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Gemeinsame Datenbank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30B3-0DAE-4823-83CA-F17D63C0375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06.06.2012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Agile SharePoint-Entwicklung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7809808" y="5338341"/>
            <a:ext cx="1184940" cy="842809"/>
            <a:chOff x="72496" y="5891428"/>
            <a:chExt cx="1184940" cy="842809"/>
          </a:xfrm>
        </p:grpSpPr>
        <p:grpSp>
          <p:nvGrpSpPr>
            <p:cNvPr id="26" name="Group 20"/>
            <p:cNvGrpSpPr>
              <a:grpSpLocks noChangeAspect="1"/>
            </p:cNvGrpSpPr>
            <p:nvPr/>
          </p:nvGrpSpPr>
          <p:grpSpPr>
            <a:xfrm>
              <a:off x="316495" y="6179460"/>
              <a:ext cx="690402" cy="554777"/>
              <a:chOff x="2234433" y="2014436"/>
              <a:chExt cx="5165617" cy="4150868"/>
            </a:xfrm>
          </p:grpSpPr>
          <p:grpSp>
            <p:nvGrpSpPr>
              <p:cNvPr id="29" name="Group 21"/>
              <p:cNvGrpSpPr/>
              <p:nvPr/>
            </p:nvGrpSpPr>
            <p:grpSpPr>
              <a:xfrm rot="17892723">
                <a:off x="2455749" y="1793120"/>
                <a:ext cx="3622375" cy="4065008"/>
                <a:chOff x="2760812" y="1598769"/>
                <a:chExt cx="3622375" cy="4065008"/>
              </a:xfrm>
            </p:grpSpPr>
            <p:sp>
              <p:nvSpPr>
                <p:cNvPr id="37" name="Freeform 29"/>
                <p:cNvSpPr/>
                <p:nvPr/>
              </p:nvSpPr>
              <p:spPr>
                <a:xfrm rot="3707277">
                  <a:off x="5061913" y="2347171"/>
                  <a:ext cx="1640226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8" name="Circular Arrow 30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7986"/>
                    <a:gd name="adj2" fmla="val 576426"/>
                    <a:gd name="adj3" fmla="val 3836017"/>
                    <a:gd name="adj4" fmla="val 21079189"/>
                    <a:gd name="adj5" fmla="val 9627"/>
                  </a:avLst>
                </a:prstGeom>
                <a:solidFill>
                  <a:srgbClr val="808080"/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9" name="Freeform 31"/>
                <p:cNvSpPr/>
                <p:nvPr/>
              </p:nvSpPr>
              <p:spPr>
                <a:xfrm rot="3707277">
                  <a:off x="3805535" y="4537312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0" name="Circular Arrow 32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9574"/>
                    <a:gd name="adj2" fmla="val 576426"/>
                    <a:gd name="adj3" fmla="val 10815196"/>
                    <a:gd name="adj4" fmla="val 6567710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41" name="Freeform 33"/>
                <p:cNvSpPr/>
                <p:nvPr/>
              </p:nvSpPr>
              <p:spPr>
                <a:xfrm rot="3707277">
                  <a:off x="2517447" y="2306278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2" name="Circular Arrow 34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8460"/>
                    <a:gd name="adj2" fmla="val 576426"/>
                    <a:gd name="adj3" fmla="val 18044237"/>
                    <a:gd name="adj4" fmla="val 13674333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</p:grpSp>
          <p:grpSp>
            <p:nvGrpSpPr>
              <p:cNvPr id="30" name="Group 22"/>
              <p:cNvGrpSpPr/>
              <p:nvPr/>
            </p:nvGrpSpPr>
            <p:grpSpPr>
              <a:xfrm>
                <a:off x="5096446" y="3931731"/>
                <a:ext cx="2303604" cy="2233573"/>
                <a:chOff x="5481555" y="3939666"/>
                <a:chExt cx="2303604" cy="2233573"/>
              </a:xfrm>
            </p:grpSpPr>
            <p:sp>
              <p:nvSpPr>
                <p:cNvPr id="31" name="Freeform 23"/>
                <p:cNvSpPr/>
                <p:nvPr/>
              </p:nvSpPr>
              <p:spPr>
                <a:xfrm>
                  <a:off x="6926126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2" name="Circular Arrow 24"/>
                <p:cNvSpPr/>
                <p:nvPr/>
              </p:nvSpPr>
              <p:spPr>
                <a:xfrm>
                  <a:off x="5617863" y="4010933"/>
                  <a:ext cx="2030988" cy="2030989"/>
                </a:xfrm>
                <a:prstGeom prst="circularArrow">
                  <a:avLst>
                    <a:gd name="adj1" fmla="val 9572"/>
                    <a:gd name="adj2" fmla="val 576059"/>
                    <a:gd name="adj3" fmla="val 2688001"/>
                    <a:gd name="adj4" fmla="val 20822857"/>
                    <a:gd name="adj5" fmla="val 9622"/>
                  </a:avLst>
                </a:prstGeom>
                <a:solidFill>
                  <a:srgbClr val="FFFFFF">
                    <a:lumMod val="75000"/>
                  </a:srgbClr>
                </a:solidFill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3" name="Freeform 25"/>
                <p:cNvSpPr/>
                <p:nvPr/>
              </p:nvSpPr>
              <p:spPr>
                <a:xfrm>
                  <a:off x="6029675" y="5428281"/>
                  <a:ext cx="1349889" cy="744958"/>
                </a:xfrm>
                <a:custGeom>
                  <a:avLst/>
                  <a:gdLst>
                    <a:gd name="connsiteX0" fmla="*/ 0 w 1349893"/>
                    <a:gd name="connsiteY0" fmla="*/ 0 h 744962"/>
                    <a:gd name="connsiteX1" fmla="*/ 1349893 w 1349893"/>
                    <a:gd name="connsiteY1" fmla="*/ 0 h 744962"/>
                    <a:gd name="connsiteX2" fmla="*/ 1349893 w 1349893"/>
                    <a:gd name="connsiteY2" fmla="*/ 744962 h 744962"/>
                    <a:gd name="connsiteX3" fmla="*/ 0 w 1349893"/>
                    <a:gd name="connsiteY3" fmla="*/ 744962 h 744962"/>
                    <a:gd name="connsiteX4" fmla="*/ 0 w 1349893"/>
                    <a:gd name="connsiteY4" fmla="*/ 0 h 74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9893" h="744962">
                      <a:moveTo>
                        <a:pt x="0" y="0"/>
                      </a:moveTo>
                      <a:lnTo>
                        <a:pt x="1349893" y="0"/>
                      </a:lnTo>
                      <a:lnTo>
                        <a:pt x="1349893" y="744962"/>
                      </a:lnTo>
                      <a:lnTo>
                        <a:pt x="0" y="7449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4" name="Circular Arrow 26"/>
                <p:cNvSpPr/>
                <p:nvPr/>
              </p:nvSpPr>
              <p:spPr>
                <a:xfrm>
                  <a:off x="5689130" y="4010933"/>
                  <a:ext cx="2030988" cy="2030989"/>
                </a:xfrm>
                <a:prstGeom prst="circularArrow">
                  <a:avLst>
                    <a:gd name="adj1" fmla="val 9877"/>
                    <a:gd name="adj2" fmla="val 576059"/>
                    <a:gd name="adj3" fmla="val 10428451"/>
                    <a:gd name="adj4" fmla="val 6925393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5" name="Freeform 27"/>
                <p:cNvSpPr/>
                <p:nvPr/>
              </p:nvSpPr>
              <p:spPr>
                <a:xfrm>
                  <a:off x="5481555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marL="0" marR="0" lvl="0" indent="0" algn="ctr" defTabSz="2400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6" name="Circular Arrow 28"/>
                <p:cNvSpPr/>
                <p:nvPr/>
              </p:nvSpPr>
              <p:spPr>
                <a:xfrm>
                  <a:off x="5760396" y="3939666"/>
                  <a:ext cx="1690435" cy="2030989"/>
                </a:xfrm>
                <a:prstGeom prst="circularArrow">
                  <a:avLst>
                    <a:gd name="adj1" fmla="val 9215"/>
                    <a:gd name="adj2" fmla="val 576059"/>
                    <a:gd name="adj3" fmla="val 17939019"/>
                    <a:gd name="adj4" fmla="val 14501679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</p:grpSp>
        </p:grpSp>
        <p:sp>
          <p:nvSpPr>
            <p:cNvPr id="27" name="Oval 35"/>
            <p:cNvSpPr/>
            <p:nvPr/>
          </p:nvSpPr>
          <p:spPr bwMode="auto">
            <a:xfrm>
              <a:off x="909000" y="6456327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72496" y="5891428"/>
              <a:ext cx="1184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Process Locator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7630336" y="864000"/>
            <a:ext cx="1315552" cy="1420617"/>
            <a:chOff x="6223238" y="4877670"/>
            <a:chExt cx="1315552" cy="1420617"/>
          </a:xfrm>
        </p:grpSpPr>
        <p:sp>
          <p:nvSpPr>
            <p:cNvPr id="44" name="Textfeld 43"/>
            <p:cNvSpPr txBox="1"/>
            <p:nvPr/>
          </p:nvSpPr>
          <p:spPr>
            <a:xfrm>
              <a:off x="6472783" y="6021288"/>
              <a:ext cx="7553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Problem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pic>
          <p:nvPicPr>
            <p:cNvPr id="45" name="Picture 4" descr="D:\adesso AG\adesso Proposal Management\Grafikpool (Rohdaten)\Fotolia_19042070_V.svg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5" t="5357" r="-434" b="12308"/>
            <a:stretch/>
          </p:blipFill>
          <p:spPr bwMode="auto">
            <a:xfrm>
              <a:off x="6223238" y="4877670"/>
              <a:ext cx="1315552" cy="1178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Abgerundete rechteckige Legende 45"/>
            <p:cNvSpPr/>
            <p:nvPr/>
          </p:nvSpPr>
          <p:spPr bwMode="auto">
            <a:xfrm>
              <a:off x="6747098" y="5286085"/>
              <a:ext cx="561206" cy="305029"/>
            </a:xfrm>
            <a:prstGeom prst="wedgeRoundRectCallout">
              <a:avLst>
                <a:gd name="adj1" fmla="val -104610"/>
                <a:gd name="adj2" fmla="val 63843"/>
                <a:gd name="adj3" fmla="val 16667"/>
              </a:avLst>
            </a:prstGeom>
            <a:solidFill>
              <a:srgbClr val="FFFFFF"/>
            </a:solidFill>
            <a:ln w="25400" cap="flat" cmpd="sng" algn="ctr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???</a:t>
              </a:r>
              <a:endPara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9" name="Rectangle 4"/>
          <p:cNvSpPr/>
          <p:nvPr/>
        </p:nvSpPr>
        <p:spPr bwMode="auto">
          <a:xfrm>
            <a:off x="539552" y="2492895"/>
            <a:ext cx="7590867" cy="25922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Entwicklung (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WebApplication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0" name="Rectangle 5"/>
          <p:cNvSpPr/>
          <p:nvPr/>
        </p:nvSpPr>
        <p:spPr bwMode="auto">
          <a:xfrm>
            <a:off x="918236" y="3258849"/>
            <a:ext cx="4102084" cy="14145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SiteCollection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1" name="Rectangle 6"/>
          <p:cNvSpPr/>
          <p:nvPr/>
        </p:nvSpPr>
        <p:spPr bwMode="auto">
          <a:xfrm>
            <a:off x="1131888" y="3819470"/>
            <a:ext cx="3677014" cy="748883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Liste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2" name="Flowchart: Process 7"/>
          <p:cNvSpPr/>
          <p:nvPr/>
        </p:nvSpPr>
        <p:spPr bwMode="auto">
          <a:xfrm>
            <a:off x="6162400" y="3856533"/>
            <a:ext cx="1728192" cy="691277"/>
          </a:xfrm>
          <a:prstGeom prst="flowChartProcess">
            <a:avLst/>
          </a:prstGeom>
          <a:solidFill>
            <a:srgbClr val="DF8C27"/>
          </a:solidFill>
          <a:effectLst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de-DE" sz="1800" b="1" dirty="0" err="1">
                <a:solidFill>
                  <a:prstClr val="white"/>
                </a:solidFill>
              </a:rPr>
              <a:t>UnitTest</a:t>
            </a:r>
            <a:endParaRPr lang="en-US" sz="1800" b="1" dirty="0">
              <a:solidFill>
                <a:prstClr val="white"/>
              </a:solidFill>
            </a:endParaRPr>
          </a:p>
        </p:txBody>
      </p:sp>
      <p:sp>
        <p:nvSpPr>
          <p:cNvPr id="53" name="Left Arrow 8"/>
          <p:cNvSpPr/>
          <p:nvPr/>
        </p:nvSpPr>
        <p:spPr bwMode="auto">
          <a:xfrm>
            <a:off x="4849094" y="4050416"/>
            <a:ext cx="1219530" cy="304045"/>
          </a:xfrm>
          <a:prstGeom prst="lef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4" name="TextBox 12"/>
          <p:cNvSpPr txBox="1"/>
          <p:nvPr/>
        </p:nvSpPr>
        <p:spPr>
          <a:xfrm>
            <a:off x="2195736" y="5230941"/>
            <a:ext cx="426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Test wird auf Entwicklung ausgeführt – </a:t>
            </a:r>
          </a:p>
          <a:p>
            <a:pPr algn="ctr"/>
            <a:r>
              <a:rPr lang="de-DE" dirty="0" smtClean="0"/>
              <a:t>nicht in isolierter Umgebung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42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Mocking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DE" b="1" dirty="0" smtClean="0"/>
              <a:t>Beispiele &amp; Details</a:t>
            </a:r>
          </a:p>
          <a:p>
            <a:endParaRPr lang="de-DE" dirty="0" smtClean="0"/>
          </a:p>
          <a:p>
            <a:r>
              <a:rPr lang="de-DE" dirty="0" smtClean="0"/>
              <a:t>SharePoint-API </a:t>
            </a:r>
            <a:r>
              <a:rPr lang="de-DE" dirty="0"/>
              <a:t>teils versteckt </a:t>
            </a:r>
            <a:r>
              <a:rPr lang="de-DE" dirty="0" smtClean="0"/>
              <a:t>kontextsensitiv</a:t>
            </a:r>
          </a:p>
          <a:p>
            <a:pPr lvl="1"/>
            <a:r>
              <a:rPr lang="de-DE" dirty="0" smtClean="0"/>
              <a:t>Integrationstests </a:t>
            </a:r>
            <a:r>
              <a:rPr lang="de-DE" dirty="0"/>
              <a:t>wichtig</a:t>
            </a:r>
          </a:p>
          <a:p>
            <a:endParaRPr lang="de-DE" dirty="0" smtClean="0"/>
          </a:p>
          <a:p>
            <a:r>
              <a:rPr lang="de-DE" dirty="0" smtClean="0"/>
              <a:t>Beispiel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 err="1"/>
              <a:t>SPWeb.EnsureUser</a:t>
            </a:r>
            <a:r>
              <a:rPr lang="de-DE" dirty="0"/>
              <a:t>("</a:t>
            </a:r>
            <a:r>
              <a:rPr lang="de-DE" dirty="0" err="1"/>
              <a:t>forms:UserName</a:t>
            </a:r>
            <a:r>
              <a:rPr lang="de-DE" dirty="0" smtClean="0"/>
              <a:t>")</a:t>
            </a:r>
          </a:p>
          <a:p>
            <a:pPr lvl="1"/>
            <a:r>
              <a:rPr lang="de-DE" dirty="0" err="1" smtClean="0"/>
              <a:t>System.Web.Security.Roles.Providers</a:t>
            </a:r>
            <a:endParaRPr lang="de-DE" dirty="0" smtClean="0"/>
          </a:p>
          <a:p>
            <a:pPr lvl="1"/>
            <a:r>
              <a:rPr lang="de-DE" dirty="0" err="1" smtClean="0"/>
              <a:t>web.config</a:t>
            </a:r>
            <a:r>
              <a:rPr lang="de-DE" dirty="0"/>
              <a:t>: </a:t>
            </a:r>
            <a:r>
              <a:rPr lang="de-DE" dirty="0" err="1" smtClean="0"/>
              <a:t>system.web</a:t>
            </a:r>
            <a:r>
              <a:rPr lang="de-DE" dirty="0" smtClean="0"/>
              <a:t>/</a:t>
            </a:r>
            <a:r>
              <a:rPr lang="de-DE" dirty="0" err="1" smtClean="0"/>
              <a:t>roleManager</a:t>
            </a:r>
            <a:endParaRPr lang="de-DE" dirty="0" smtClean="0"/>
          </a:p>
          <a:p>
            <a:endParaRPr lang="de-DE" dirty="0"/>
          </a:p>
          <a:p>
            <a:r>
              <a:rPr lang="de-DE" dirty="0"/>
              <a:t>Details: </a:t>
            </a:r>
            <a:r>
              <a:rPr lang="de-DE" dirty="0" smtClean="0">
                <a:hlinkClick r:id="rId2"/>
              </a:rPr>
              <a:t>http</a:t>
            </a:r>
            <a:r>
              <a:rPr lang="de-DE" dirty="0">
                <a:hlinkClick r:id="rId2"/>
              </a:rPr>
              <a:t>://blog.mastykarz.nl/inconvenient-programmatically-sharepoint-users-spweb-ensureuser</a:t>
            </a:r>
            <a:r>
              <a:rPr lang="de-DE" dirty="0" smtClean="0">
                <a:hlinkClick r:id="rId2"/>
              </a:rPr>
              <a:t>/</a:t>
            </a:r>
            <a:r>
              <a:rPr lang="de-DE" dirty="0" smtClean="0"/>
              <a:t>   </a:t>
            </a: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30B3-0DAE-4823-83CA-F17D63C0375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06.06.2012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Agile SharePoint-Entwicklung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7632000" y="864000"/>
            <a:ext cx="1315552" cy="1420617"/>
            <a:chOff x="6223238" y="4877670"/>
            <a:chExt cx="1315552" cy="1420617"/>
          </a:xfrm>
        </p:grpSpPr>
        <p:sp>
          <p:nvSpPr>
            <p:cNvPr id="26" name="Textfeld 25"/>
            <p:cNvSpPr txBox="1"/>
            <p:nvPr/>
          </p:nvSpPr>
          <p:spPr>
            <a:xfrm>
              <a:off x="6342849" y="6021288"/>
              <a:ext cx="9781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solidFill>
                    <a:schemeClr val="bg2"/>
                  </a:solidFill>
                </a:rPr>
                <a:t>Kommentar</a:t>
              </a:r>
              <a:endParaRPr lang="de-DE" sz="1200" dirty="0">
                <a:solidFill>
                  <a:schemeClr val="bg2"/>
                </a:solidFill>
              </a:endParaRPr>
            </a:p>
          </p:txBody>
        </p:sp>
        <p:pic>
          <p:nvPicPr>
            <p:cNvPr id="27" name="Picture 4" descr="D:\adesso AG\adesso Proposal Management\Grafikpool (Rohdaten)\Fotolia_19042070_V.svg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5" t="5357" r="-434" b="12308"/>
            <a:stretch/>
          </p:blipFill>
          <p:spPr bwMode="auto">
            <a:xfrm>
              <a:off x="6223238" y="4877670"/>
              <a:ext cx="1315552" cy="1178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Abgerundete rechteckige Legende 27"/>
            <p:cNvSpPr/>
            <p:nvPr/>
          </p:nvSpPr>
          <p:spPr bwMode="auto">
            <a:xfrm>
              <a:off x="6747098" y="5286085"/>
              <a:ext cx="561206" cy="305029"/>
            </a:xfrm>
            <a:prstGeom prst="wedgeRoundRectCallout">
              <a:avLst>
                <a:gd name="adj1" fmla="val -104610"/>
                <a:gd name="adj2" fmla="val 63843"/>
                <a:gd name="adj3" fmla="val 16667"/>
              </a:avLst>
            </a:prstGeom>
            <a:solidFill>
              <a:schemeClr val="bg1"/>
            </a:solidFill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b="1" dirty="0" smtClean="0"/>
                <a:t>! ! !</a:t>
              </a:r>
              <a:endPara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7809808" y="5338341"/>
            <a:ext cx="1184940" cy="842809"/>
            <a:chOff x="72496" y="5891428"/>
            <a:chExt cx="1184940" cy="842809"/>
          </a:xfrm>
        </p:grpSpPr>
        <p:grpSp>
          <p:nvGrpSpPr>
            <p:cNvPr id="30" name="Group 20"/>
            <p:cNvGrpSpPr>
              <a:grpSpLocks noChangeAspect="1"/>
            </p:cNvGrpSpPr>
            <p:nvPr/>
          </p:nvGrpSpPr>
          <p:grpSpPr>
            <a:xfrm>
              <a:off x="316495" y="6179460"/>
              <a:ext cx="690402" cy="554777"/>
              <a:chOff x="2234433" y="2014436"/>
              <a:chExt cx="5165617" cy="4150868"/>
            </a:xfrm>
          </p:grpSpPr>
          <p:grpSp>
            <p:nvGrpSpPr>
              <p:cNvPr id="33" name="Group 21"/>
              <p:cNvGrpSpPr/>
              <p:nvPr/>
            </p:nvGrpSpPr>
            <p:grpSpPr>
              <a:xfrm rot="17892723">
                <a:off x="2455749" y="1793120"/>
                <a:ext cx="3622375" cy="4065008"/>
                <a:chOff x="2760812" y="1598769"/>
                <a:chExt cx="3622375" cy="4065008"/>
              </a:xfrm>
            </p:grpSpPr>
            <p:sp>
              <p:nvSpPr>
                <p:cNvPr id="41" name="Freeform 29"/>
                <p:cNvSpPr/>
                <p:nvPr/>
              </p:nvSpPr>
              <p:spPr>
                <a:xfrm rot="3707277">
                  <a:off x="5061913" y="2347171"/>
                  <a:ext cx="1640226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2" name="Circular Arrow 30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7986"/>
                    <a:gd name="adj2" fmla="val 576426"/>
                    <a:gd name="adj3" fmla="val 3836017"/>
                    <a:gd name="adj4" fmla="val 21079189"/>
                    <a:gd name="adj5" fmla="val 9627"/>
                  </a:avLst>
                </a:prstGeom>
                <a:solidFill>
                  <a:srgbClr val="808080"/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43" name="Freeform 31"/>
                <p:cNvSpPr/>
                <p:nvPr/>
              </p:nvSpPr>
              <p:spPr>
                <a:xfrm rot="3707277">
                  <a:off x="3805535" y="4537312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4" name="Circular Arrow 32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9574"/>
                    <a:gd name="adj2" fmla="val 576426"/>
                    <a:gd name="adj3" fmla="val 10815196"/>
                    <a:gd name="adj4" fmla="val 6567710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45" name="Freeform 33"/>
                <p:cNvSpPr/>
                <p:nvPr/>
              </p:nvSpPr>
              <p:spPr>
                <a:xfrm rot="3707277">
                  <a:off x="2517447" y="2306278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6" name="Circular Arrow 34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8460"/>
                    <a:gd name="adj2" fmla="val 576426"/>
                    <a:gd name="adj3" fmla="val 18044237"/>
                    <a:gd name="adj4" fmla="val 13674333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</p:grpSp>
          <p:grpSp>
            <p:nvGrpSpPr>
              <p:cNvPr id="34" name="Group 22"/>
              <p:cNvGrpSpPr/>
              <p:nvPr/>
            </p:nvGrpSpPr>
            <p:grpSpPr>
              <a:xfrm>
                <a:off x="5096446" y="3931731"/>
                <a:ext cx="2303604" cy="2233573"/>
                <a:chOff x="5481555" y="3939666"/>
                <a:chExt cx="2303604" cy="2233573"/>
              </a:xfrm>
            </p:grpSpPr>
            <p:sp>
              <p:nvSpPr>
                <p:cNvPr id="35" name="Freeform 23"/>
                <p:cNvSpPr/>
                <p:nvPr/>
              </p:nvSpPr>
              <p:spPr>
                <a:xfrm>
                  <a:off x="6926126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6" name="Circular Arrow 24"/>
                <p:cNvSpPr/>
                <p:nvPr/>
              </p:nvSpPr>
              <p:spPr>
                <a:xfrm>
                  <a:off x="5617863" y="4010933"/>
                  <a:ext cx="2030988" cy="2030989"/>
                </a:xfrm>
                <a:prstGeom prst="circularArrow">
                  <a:avLst>
                    <a:gd name="adj1" fmla="val 9572"/>
                    <a:gd name="adj2" fmla="val 576059"/>
                    <a:gd name="adj3" fmla="val 2688001"/>
                    <a:gd name="adj4" fmla="val 20822857"/>
                    <a:gd name="adj5" fmla="val 9622"/>
                  </a:avLst>
                </a:prstGeom>
                <a:solidFill>
                  <a:srgbClr val="FFFFFF">
                    <a:lumMod val="75000"/>
                  </a:srgbClr>
                </a:solidFill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7" name="Freeform 25"/>
                <p:cNvSpPr/>
                <p:nvPr/>
              </p:nvSpPr>
              <p:spPr>
                <a:xfrm>
                  <a:off x="6029675" y="5428281"/>
                  <a:ext cx="1349889" cy="744958"/>
                </a:xfrm>
                <a:custGeom>
                  <a:avLst/>
                  <a:gdLst>
                    <a:gd name="connsiteX0" fmla="*/ 0 w 1349893"/>
                    <a:gd name="connsiteY0" fmla="*/ 0 h 744962"/>
                    <a:gd name="connsiteX1" fmla="*/ 1349893 w 1349893"/>
                    <a:gd name="connsiteY1" fmla="*/ 0 h 744962"/>
                    <a:gd name="connsiteX2" fmla="*/ 1349893 w 1349893"/>
                    <a:gd name="connsiteY2" fmla="*/ 744962 h 744962"/>
                    <a:gd name="connsiteX3" fmla="*/ 0 w 1349893"/>
                    <a:gd name="connsiteY3" fmla="*/ 744962 h 744962"/>
                    <a:gd name="connsiteX4" fmla="*/ 0 w 1349893"/>
                    <a:gd name="connsiteY4" fmla="*/ 0 h 74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9893" h="744962">
                      <a:moveTo>
                        <a:pt x="0" y="0"/>
                      </a:moveTo>
                      <a:lnTo>
                        <a:pt x="1349893" y="0"/>
                      </a:lnTo>
                      <a:lnTo>
                        <a:pt x="1349893" y="744962"/>
                      </a:lnTo>
                      <a:lnTo>
                        <a:pt x="0" y="7449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8" name="Circular Arrow 26"/>
                <p:cNvSpPr/>
                <p:nvPr/>
              </p:nvSpPr>
              <p:spPr>
                <a:xfrm>
                  <a:off x="5689130" y="4010933"/>
                  <a:ext cx="2030988" cy="2030989"/>
                </a:xfrm>
                <a:prstGeom prst="circularArrow">
                  <a:avLst>
                    <a:gd name="adj1" fmla="val 9877"/>
                    <a:gd name="adj2" fmla="val 576059"/>
                    <a:gd name="adj3" fmla="val 10428451"/>
                    <a:gd name="adj4" fmla="val 6925393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9" name="Freeform 27"/>
                <p:cNvSpPr/>
                <p:nvPr/>
              </p:nvSpPr>
              <p:spPr>
                <a:xfrm>
                  <a:off x="5481555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marL="0" marR="0" lvl="0" indent="0" algn="ctr" defTabSz="2400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0" name="Circular Arrow 28"/>
                <p:cNvSpPr/>
                <p:nvPr/>
              </p:nvSpPr>
              <p:spPr>
                <a:xfrm>
                  <a:off x="5760396" y="3939666"/>
                  <a:ext cx="1690435" cy="2030989"/>
                </a:xfrm>
                <a:prstGeom prst="circularArrow">
                  <a:avLst>
                    <a:gd name="adj1" fmla="val 9215"/>
                    <a:gd name="adj2" fmla="val 576059"/>
                    <a:gd name="adj3" fmla="val 17939019"/>
                    <a:gd name="adj4" fmla="val 14501679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</p:grpSp>
        </p:grpSp>
        <p:sp>
          <p:nvSpPr>
            <p:cNvPr id="31" name="Oval 35"/>
            <p:cNvSpPr/>
            <p:nvPr/>
          </p:nvSpPr>
          <p:spPr bwMode="auto">
            <a:xfrm>
              <a:off x="909000" y="6456327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72496" y="5891428"/>
              <a:ext cx="1184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Process Locator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73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SiteCollection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DE" b="1" dirty="0" err="1" smtClean="0"/>
              <a:t>SiteCollection</a:t>
            </a:r>
            <a:r>
              <a:rPr lang="de-DE" b="1" dirty="0" smtClean="0"/>
              <a:t> </a:t>
            </a:r>
            <a:r>
              <a:rPr lang="de-DE" b="1" dirty="0"/>
              <a:t>pro Test</a:t>
            </a:r>
            <a:endParaRPr lang="de-DE" b="1" dirty="0" smtClean="0"/>
          </a:p>
          <a:p>
            <a:endParaRPr lang="de-DE" dirty="0" smtClean="0"/>
          </a:p>
          <a:p>
            <a:r>
              <a:rPr lang="de-DE" dirty="0"/>
              <a:t>weitgehend isoliert </a:t>
            </a:r>
            <a:br>
              <a:rPr lang="de-DE" dirty="0"/>
            </a:br>
            <a:r>
              <a:rPr lang="de-DE" dirty="0"/>
              <a:t>(unabhängige Listen, Felder, etc</a:t>
            </a:r>
            <a:r>
              <a:rPr lang="de-DE" dirty="0" smtClean="0"/>
              <a:t>.)</a:t>
            </a:r>
          </a:p>
          <a:p>
            <a:endParaRPr lang="de-DE" dirty="0"/>
          </a:p>
          <a:p>
            <a:r>
              <a:rPr lang="de-DE" dirty="0"/>
              <a:t>nicht so teuer wie eigene </a:t>
            </a:r>
            <a:r>
              <a:rPr lang="de-DE" dirty="0" err="1"/>
              <a:t>WebApplication</a:t>
            </a:r>
            <a:r>
              <a:rPr lang="de-DE" dirty="0"/>
              <a:t> </a:t>
            </a:r>
            <a:r>
              <a:rPr lang="de-DE" dirty="0" smtClean="0"/>
              <a:t>                                                      (</a:t>
            </a:r>
            <a:r>
              <a:rPr lang="de-DE" dirty="0"/>
              <a:t>Sekunden statt Minuten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de-DE" dirty="0"/>
              <a:t>Site-Cache für minimierten Overhead: </a:t>
            </a:r>
            <a:r>
              <a:rPr lang="de-DE" dirty="0" smtClean="0"/>
              <a:t>                                                                  Sites </a:t>
            </a:r>
            <a:r>
              <a:rPr lang="de-DE" dirty="0"/>
              <a:t>in Windows-Service erzeugen und vorhalten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30B3-0DAE-4823-83CA-F17D63C0375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06.06.2012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Agile SharePoint-Entwicklung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7809808" y="5338341"/>
            <a:ext cx="1184940" cy="842809"/>
            <a:chOff x="72496" y="5891428"/>
            <a:chExt cx="1184940" cy="842809"/>
          </a:xfrm>
        </p:grpSpPr>
        <p:grpSp>
          <p:nvGrpSpPr>
            <p:cNvPr id="26" name="Group 20"/>
            <p:cNvGrpSpPr>
              <a:grpSpLocks noChangeAspect="1"/>
            </p:cNvGrpSpPr>
            <p:nvPr/>
          </p:nvGrpSpPr>
          <p:grpSpPr>
            <a:xfrm>
              <a:off x="316495" y="6179460"/>
              <a:ext cx="690402" cy="554777"/>
              <a:chOff x="2234433" y="2014436"/>
              <a:chExt cx="5165617" cy="4150868"/>
            </a:xfrm>
          </p:grpSpPr>
          <p:grpSp>
            <p:nvGrpSpPr>
              <p:cNvPr id="29" name="Group 21"/>
              <p:cNvGrpSpPr/>
              <p:nvPr/>
            </p:nvGrpSpPr>
            <p:grpSpPr>
              <a:xfrm rot="17892723">
                <a:off x="2455749" y="1793120"/>
                <a:ext cx="3622375" cy="4065008"/>
                <a:chOff x="2760812" y="1598769"/>
                <a:chExt cx="3622375" cy="4065008"/>
              </a:xfrm>
            </p:grpSpPr>
            <p:sp>
              <p:nvSpPr>
                <p:cNvPr id="37" name="Freeform 29"/>
                <p:cNvSpPr/>
                <p:nvPr/>
              </p:nvSpPr>
              <p:spPr>
                <a:xfrm rot="3707277">
                  <a:off x="5061913" y="2347171"/>
                  <a:ext cx="1640226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8" name="Circular Arrow 30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7986"/>
                    <a:gd name="adj2" fmla="val 576426"/>
                    <a:gd name="adj3" fmla="val 3836017"/>
                    <a:gd name="adj4" fmla="val 21079189"/>
                    <a:gd name="adj5" fmla="val 9627"/>
                  </a:avLst>
                </a:prstGeom>
                <a:solidFill>
                  <a:srgbClr val="808080"/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9" name="Freeform 31"/>
                <p:cNvSpPr/>
                <p:nvPr/>
              </p:nvSpPr>
              <p:spPr>
                <a:xfrm rot="3707277">
                  <a:off x="3805535" y="4537312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0" name="Circular Arrow 32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9574"/>
                    <a:gd name="adj2" fmla="val 576426"/>
                    <a:gd name="adj3" fmla="val 10815196"/>
                    <a:gd name="adj4" fmla="val 6567710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41" name="Freeform 33"/>
                <p:cNvSpPr/>
                <p:nvPr/>
              </p:nvSpPr>
              <p:spPr>
                <a:xfrm rot="3707277">
                  <a:off x="2517447" y="2306278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2" name="Circular Arrow 34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8460"/>
                    <a:gd name="adj2" fmla="val 576426"/>
                    <a:gd name="adj3" fmla="val 18044237"/>
                    <a:gd name="adj4" fmla="val 13674333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</p:grpSp>
          <p:grpSp>
            <p:nvGrpSpPr>
              <p:cNvPr id="30" name="Group 22"/>
              <p:cNvGrpSpPr/>
              <p:nvPr/>
            </p:nvGrpSpPr>
            <p:grpSpPr>
              <a:xfrm>
                <a:off x="5096446" y="3931731"/>
                <a:ext cx="2303604" cy="2233573"/>
                <a:chOff x="5481555" y="3939666"/>
                <a:chExt cx="2303604" cy="2233573"/>
              </a:xfrm>
            </p:grpSpPr>
            <p:sp>
              <p:nvSpPr>
                <p:cNvPr id="31" name="Freeform 23"/>
                <p:cNvSpPr/>
                <p:nvPr/>
              </p:nvSpPr>
              <p:spPr>
                <a:xfrm>
                  <a:off x="6926126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2" name="Circular Arrow 24"/>
                <p:cNvSpPr/>
                <p:nvPr/>
              </p:nvSpPr>
              <p:spPr>
                <a:xfrm>
                  <a:off x="5617863" y="4010933"/>
                  <a:ext cx="2030988" cy="2030989"/>
                </a:xfrm>
                <a:prstGeom prst="circularArrow">
                  <a:avLst>
                    <a:gd name="adj1" fmla="val 9572"/>
                    <a:gd name="adj2" fmla="val 576059"/>
                    <a:gd name="adj3" fmla="val 2688001"/>
                    <a:gd name="adj4" fmla="val 20822857"/>
                    <a:gd name="adj5" fmla="val 9622"/>
                  </a:avLst>
                </a:prstGeom>
                <a:solidFill>
                  <a:srgbClr val="FFFFFF">
                    <a:lumMod val="75000"/>
                  </a:srgbClr>
                </a:solidFill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3" name="Freeform 25"/>
                <p:cNvSpPr/>
                <p:nvPr/>
              </p:nvSpPr>
              <p:spPr>
                <a:xfrm>
                  <a:off x="6029675" y="5428281"/>
                  <a:ext cx="1349889" cy="744958"/>
                </a:xfrm>
                <a:custGeom>
                  <a:avLst/>
                  <a:gdLst>
                    <a:gd name="connsiteX0" fmla="*/ 0 w 1349893"/>
                    <a:gd name="connsiteY0" fmla="*/ 0 h 744962"/>
                    <a:gd name="connsiteX1" fmla="*/ 1349893 w 1349893"/>
                    <a:gd name="connsiteY1" fmla="*/ 0 h 744962"/>
                    <a:gd name="connsiteX2" fmla="*/ 1349893 w 1349893"/>
                    <a:gd name="connsiteY2" fmla="*/ 744962 h 744962"/>
                    <a:gd name="connsiteX3" fmla="*/ 0 w 1349893"/>
                    <a:gd name="connsiteY3" fmla="*/ 744962 h 744962"/>
                    <a:gd name="connsiteX4" fmla="*/ 0 w 1349893"/>
                    <a:gd name="connsiteY4" fmla="*/ 0 h 74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9893" h="744962">
                      <a:moveTo>
                        <a:pt x="0" y="0"/>
                      </a:moveTo>
                      <a:lnTo>
                        <a:pt x="1349893" y="0"/>
                      </a:lnTo>
                      <a:lnTo>
                        <a:pt x="1349893" y="744962"/>
                      </a:lnTo>
                      <a:lnTo>
                        <a:pt x="0" y="7449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4" name="Circular Arrow 26"/>
                <p:cNvSpPr/>
                <p:nvPr/>
              </p:nvSpPr>
              <p:spPr>
                <a:xfrm>
                  <a:off x="5689130" y="4010933"/>
                  <a:ext cx="2030988" cy="2030989"/>
                </a:xfrm>
                <a:prstGeom prst="circularArrow">
                  <a:avLst>
                    <a:gd name="adj1" fmla="val 9877"/>
                    <a:gd name="adj2" fmla="val 576059"/>
                    <a:gd name="adj3" fmla="val 10428451"/>
                    <a:gd name="adj4" fmla="val 6925393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5" name="Freeform 27"/>
                <p:cNvSpPr/>
                <p:nvPr/>
              </p:nvSpPr>
              <p:spPr>
                <a:xfrm>
                  <a:off x="5481555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marL="0" marR="0" lvl="0" indent="0" algn="ctr" defTabSz="2400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6" name="Circular Arrow 28"/>
                <p:cNvSpPr/>
                <p:nvPr/>
              </p:nvSpPr>
              <p:spPr>
                <a:xfrm>
                  <a:off x="5760396" y="3939666"/>
                  <a:ext cx="1690435" cy="2030989"/>
                </a:xfrm>
                <a:prstGeom prst="circularArrow">
                  <a:avLst>
                    <a:gd name="adj1" fmla="val 9215"/>
                    <a:gd name="adj2" fmla="val 576059"/>
                    <a:gd name="adj3" fmla="val 17939019"/>
                    <a:gd name="adj4" fmla="val 14501679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</p:grpSp>
        </p:grpSp>
        <p:sp>
          <p:nvSpPr>
            <p:cNvPr id="27" name="Oval 35"/>
            <p:cNvSpPr/>
            <p:nvPr/>
          </p:nvSpPr>
          <p:spPr bwMode="auto">
            <a:xfrm>
              <a:off x="909000" y="6456327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72496" y="5891428"/>
              <a:ext cx="1184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Process Locator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7416000" y="864000"/>
            <a:ext cx="1512168" cy="1415526"/>
            <a:chOff x="3203848" y="4859635"/>
            <a:chExt cx="1512168" cy="1415526"/>
          </a:xfrm>
        </p:grpSpPr>
        <p:pic>
          <p:nvPicPr>
            <p:cNvPr id="44" name="Picture 4" descr="D:\adesso AG\adesso Proposal Management\Grafikpool (Rohdaten)\Fotolia_24805814_XXL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6" t="17545" r="12431"/>
            <a:stretch/>
          </p:blipFill>
          <p:spPr bwMode="auto">
            <a:xfrm>
              <a:off x="3203848" y="4859635"/>
              <a:ext cx="1512168" cy="1188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feld 44"/>
            <p:cNvSpPr txBox="1"/>
            <p:nvPr/>
          </p:nvSpPr>
          <p:spPr>
            <a:xfrm>
              <a:off x="3603940" y="5998162"/>
              <a:ext cx="686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solidFill>
                    <a:srgbClr val="B8B2AB"/>
                  </a:solidFill>
                </a:rPr>
                <a:t>Lösung</a:t>
              </a:r>
              <a:endParaRPr lang="de-DE" sz="1200" dirty="0">
                <a:solidFill>
                  <a:srgbClr val="B8B2A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73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Global </a:t>
            </a:r>
            <a:r>
              <a:rPr lang="de-DE" dirty="0" err="1" smtClean="0"/>
              <a:t>Assembly</a:t>
            </a:r>
            <a:r>
              <a:rPr lang="de-DE" dirty="0" smtClean="0"/>
              <a:t> Cache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30B3-0DAE-4823-83CA-F17D63C0375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06.06.2012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Agile SharePoint-Entwicklung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7630336" y="864000"/>
            <a:ext cx="1315552" cy="1420617"/>
            <a:chOff x="6223238" y="4877670"/>
            <a:chExt cx="1315552" cy="1420617"/>
          </a:xfrm>
        </p:grpSpPr>
        <p:sp>
          <p:nvSpPr>
            <p:cNvPr id="26" name="Textfeld 25"/>
            <p:cNvSpPr txBox="1"/>
            <p:nvPr/>
          </p:nvSpPr>
          <p:spPr>
            <a:xfrm>
              <a:off x="6472783" y="6021288"/>
              <a:ext cx="7553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Problem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pic>
          <p:nvPicPr>
            <p:cNvPr id="27" name="Picture 4" descr="D:\adesso AG\adesso Proposal Management\Grafikpool (Rohdaten)\Fotolia_19042070_V.svg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5" t="5357" r="-434" b="12308"/>
            <a:stretch/>
          </p:blipFill>
          <p:spPr bwMode="auto">
            <a:xfrm>
              <a:off x="6223238" y="4877670"/>
              <a:ext cx="1315552" cy="1178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Abgerundete rechteckige Legende 27"/>
            <p:cNvSpPr/>
            <p:nvPr/>
          </p:nvSpPr>
          <p:spPr bwMode="auto">
            <a:xfrm>
              <a:off x="6747098" y="5286085"/>
              <a:ext cx="561206" cy="305029"/>
            </a:xfrm>
            <a:prstGeom prst="wedgeRoundRectCallout">
              <a:avLst>
                <a:gd name="adj1" fmla="val -104610"/>
                <a:gd name="adj2" fmla="val 63843"/>
                <a:gd name="adj3" fmla="val 16667"/>
              </a:avLst>
            </a:prstGeom>
            <a:solidFill>
              <a:srgbClr val="FFFFFF"/>
            </a:solidFill>
            <a:ln w="25400" cap="flat" cmpd="sng" algn="ctr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???</a:t>
              </a:r>
              <a:endPara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7809808" y="5338341"/>
            <a:ext cx="1184940" cy="842809"/>
            <a:chOff x="72496" y="5891428"/>
            <a:chExt cx="1184940" cy="842809"/>
          </a:xfrm>
        </p:grpSpPr>
        <p:grpSp>
          <p:nvGrpSpPr>
            <p:cNvPr id="30" name="Group 20"/>
            <p:cNvGrpSpPr>
              <a:grpSpLocks noChangeAspect="1"/>
            </p:cNvGrpSpPr>
            <p:nvPr/>
          </p:nvGrpSpPr>
          <p:grpSpPr>
            <a:xfrm>
              <a:off x="316495" y="6179460"/>
              <a:ext cx="690402" cy="554777"/>
              <a:chOff x="2234433" y="2014436"/>
              <a:chExt cx="5165617" cy="4150868"/>
            </a:xfrm>
          </p:grpSpPr>
          <p:grpSp>
            <p:nvGrpSpPr>
              <p:cNvPr id="33" name="Group 21"/>
              <p:cNvGrpSpPr/>
              <p:nvPr/>
            </p:nvGrpSpPr>
            <p:grpSpPr>
              <a:xfrm rot="17892723">
                <a:off x="2455749" y="1793120"/>
                <a:ext cx="3622375" cy="4065008"/>
                <a:chOff x="2760812" y="1598769"/>
                <a:chExt cx="3622375" cy="4065008"/>
              </a:xfrm>
            </p:grpSpPr>
            <p:sp>
              <p:nvSpPr>
                <p:cNvPr id="41" name="Freeform 29"/>
                <p:cNvSpPr/>
                <p:nvPr/>
              </p:nvSpPr>
              <p:spPr>
                <a:xfrm rot="3707277">
                  <a:off x="5061913" y="2347171"/>
                  <a:ext cx="1640226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2" name="Circular Arrow 30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7986"/>
                    <a:gd name="adj2" fmla="val 576426"/>
                    <a:gd name="adj3" fmla="val 3836017"/>
                    <a:gd name="adj4" fmla="val 21079189"/>
                    <a:gd name="adj5" fmla="val 9627"/>
                  </a:avLst>
                </a:prstGeom>
                <a:solidFill>
                  <a:srgbClr val="808080"/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43" name="Freeform 31"/>
                <p:cNvSpPr/>
                <p:nvPr/>
              </p:nvSpPr>
              <p:spPr>
                <a:xfrm rot="3707277">
                  <a:off x="3805535" y="4537312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4" name="Circular Arrow 32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9574"/>
                    <a:gd name="adj2" fmla="val 576426"/>
                    <a:gd name="adj3" fmla="val 10815196"/>
                    <a:gd name="adj4" fmla="val 6567710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45" name="Freeform 33"/>
                <p:cNvSpPr/>
                <p:nvPr/>
              </p:nvSpPr>
              <p:spPr>
                <a:xfrm rot="3707277">
                  <a:off x="2517447" y="2306278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6" name="Circular Arrow 34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8460"/>
                    <a:gd name="adj2" fmla="val 576426"/>
                    <a:gd name="adj3" fmla="val 18044237"/>
                    <a:gd name="adj4" fmla="val 13674333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</p:grpSp>
          <p:grpSp>
            <p:nvGrpSpPr>
              <p:cNvPr id="34" name="Group 22"/>
              <p:cNvGrpSpPr/>
              <p:nvPr/>
            </p:nvGrpSpPr>
            <p:grpSpPr>
              <a:xfrm>
                <a:off x="5096446" y="3931731"/>
                <a:ext cx="2303604" cy="2233573"/>
                <a:chOff x="5481555" y="3939666"/>
                <a:chExt cx="2303604" cy="2233573"/>
              </a:xfrm>
            </p:grpSpPr>
            <p:sp>
              <p:nvSpPr>
                <p:cNvPr id="35" name="Freeform 23"/>
                <p:cNvSpPr/>
                <p:nvPr/>
              </p:nvSpPr>
              <p:spPr>
                <a:xfrm>
                  <a:off x="6926126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6" name="Circular Arrow 24"/>
                <p:cNvSpPr/>
                <p:nvPr/>
              </p:nvSpPr>
              <p:spPr>
                <a:xfrm>
                  <a:off x="5617863" y="4010933"/>
                  <a:ext cx="2030988" cy="2030989"/>
                </a:xfrm>
                <a:prstGeom prst="circularArrow">
                  <a:avLst>
                    <a:gd name="adj1" fmla="val 9572"/>
                    <a:gd name="adj2" fmla="val 576059"/>
                    <a:gd name="adj3" fmla="val 2688001"/>
                    <a:gd name="adj4" fmla="val 20822857"/>
                    <a:gd name="adj5" fmla="val 9622"/>
                  </a:avLst>
                </a:prstGeom>
                <a:solidFill>
                  <a:srgbClr val="FFFFFF">
                    <a:lumMod val="75000"/>
                  </a:srgbClr>
                </a:solidFill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7" name="Freeform 25"/>
                <p:cNvSpPr/>
                <p:nvPr/>
              </p:nvSpPr>
              <p:spPr>
                <a:xfrm>
                  <a:off x="6029675" y="5428281"/>
                  <a:ext cx="1349889" cy="744958"/>
                </a:xfrm>
                <a:custGeom>
                  <a:avLst/>
                  <a:gdLst>
                    <a:gd name="connsiteX0" fmla="*/ 0 w 1349893"/>
                    <a:gd name="connsiteY0" fmla="*/ 0 h 744962"/>
                    <a:gd name="connsiteX1" fmla="*/ 1349893 w 1349893"/>
                    <a:gd name="connsiteY1" fmla="*/ 0 h 744962"/>
                    <a:gd name="connsiteX2" fmla="*/ 1349893 w 1349893"/>
                    <a:gd name="connsiteY2" fmla="*/ 744962 h 744962"/>
                    <a:gd name="connsiteX3" fmla="*/ 0 w 1349893"/>
                    <a:gd name="connsiteY3" fmla="*/ 744962 h 744962"/>
                    <a:gd name="connsiteX4" fmla="*/ 0 w 1349893"/>
                    <a:gd name="connsiteY4" fmla="*/ 0 h 74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9893" h="744962">
                      <a:moveTo>
                        <a:pt x="0" y="0"/>
                      </a:moveTo>
                      <a:lnTo>
                        <a:pt x="1349893" y="0"/>
                      </a:lnTo>
                      <a:lnTo>
                        <a:pt x="1349893" y="744962"/>
                      </a:lnTo>
                      <a:lnTo>
                        <a:pt x="0" y="7449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8" name="Circular Arrow 26"/>
                <p:cNvSpPr/>
                <p:nvPr/>
              </p:nvSpPr>
              <p:spPr>
                <a:xfrm>
                  <a:off x="5689130" y="4010933"/>
                  <a:ext cx="2030988" cy="2030989"/>
                </a:xfrm>
                <a:prstGeom prst="circularArrow">
                  <a:avLst>
                    <a:gd name="adj1" fmla="val 9877"/>
                    <a:gd name="adj2" fmla="val 576059"/>
                    <a:gd name="adj3" fmla="val 10428451"/>
                    <a:gd name="adj4" fmla="val 6925393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9" name="Freeform 27"/>
                <p:cNvSpPr/>
                <p:nvPr/>
              </p:nvSpPr>
              <p:spPr>
                <a:xfrm>
                  <a:off x="5481555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marL="0" marR="0" lvl="0" indent="0" algn="ctr" defTabSz="2400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0" name="Circular Arrow 28"/>
                <p:cNvSpPr/>
                <p:nvPr/>
              </p:nvSpPr>
              <p:spPr>
                <a:xfrm>
                  <a:off x="5760396" y="3939666"/>
                  <a:ext cx="1690435" cy="2030989"/>
                </a:xfrm>
                <a:prstGeom prst="circularArrow">
                  <a:avLst>
                    <a:gd name="adj1" fmla="val 9215"/>
                    <a:gd name="adj2" fmla="val 576059"/>
                    <a:gd name="adj3" fmla="val 17939019"/>
                    <a:gd name="adj4" fmla="val 14501679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</p:grpSp>
        </p:grpSp>
        <p:sp>
          <p:nvSpPr>
            <p:cNvPr id="31" name="Oval 35"/>
            <p:cNvSpPr/>
            <p:nvPr/>
          </p:nvSpPr>
          <p:spPr bwMode="auto">
            <a:xfrm>
              <a:off x="909000" y="6456327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72496" y="5891428"/>
              <a:ext cx="1184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Process Locator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" name="Rectangle 5"/>
          <p:cNvSpPr/>
          <p:nvPr/>
        </p:nvSpPr>
        <p:spPr bwMode="auto">
          <a:xfrm>
            <a:off x="449120" y="4621320"/>
            <a:ext cx="4564664" cy="792088"/>
          </a:xfrm>
          <a:prstGeom prst="rect">
            <a:avLst/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t>Global 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t>Assembly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t> Cache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9" name="Rectangle 6"/>
          <p:cNvSpPr/>
          <p:nvPr/>
        </p:nvSpPr>
        <p:spPr bwMode="auto">
          <a:xfrm>
            <a:off x="449120" y="1741000"/>
            <a:ext cx="4564664" cy="792088"/>
          </a:xfrm>
          <a:prstGeom prst="rect">
            <a:avLst/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t>UnitTest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0" name="Down Arrow 8"/>
          <p:cNvSpPr/>
          <p:nvPr/>
        </p:nvSpPr>
        <p:spPr bwMode="auto">
          <a:xfrm>
            <a:off x="1253040" y="2611425"/>
            <a:ext cx="360040" cy="360040"/>
          </a:xfrm>
          <a:prstGeom prst="downArrow">
            <a:avLst/>
          </a:prstGeom>
          <a:solidFill>
            <a:srgbClr val="000000">
              <a:lumMod val="75000"/>
              <a:lumOff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Rectangle 10"/>
          <p:cNvSpPr/>
          <p:nvPr/>
        </p:nvSpPr>
        <p:spPr bwMode="auto">
          <a:xfrm>
            <a:off x="449120" y="3109152"/>
            <a:ext cx="2994248" cy="792088"/>
          </a:xfrm>
          <a:prstGeom prst="rect">
            <a:avLst/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t>debug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t>/bin/*.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t>dll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2" name="TextBox 11"/>
          <p:cNvSpPr txBox="1"/>
          <p:nvPr/>
        </p:nvSpPr>
        <p:spPr>
          <a:xfrm>
            <a:off x="1601248" y="2575479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compile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Down Arrow 12"/>
          <p:cNvSpPr/>
          <p:nvPr/>
        </p:nvSpPr>
        <p:spPr bwMode="auto">
          <a:xfrm>
            <a:off x="3833496" y="2619784"/>
            <a:ext cx="360040" cy="360040"/>
          </a:xfrm>
          <a:prstGeom prst="downArrow">
            <a:avLst/>
          </a:prstGeom>
          <a:solidFill>
            <a:srgbClr val="000000">
              <a:lumMod val="75000"/>
              <a:lumOff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4149047" y="2583838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execute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Down Arrow 14"/>
          <p:cNvSpPr/>
          <p:nvPr/>
        </p:nvSpPr>
        <p:spPr bwMode="auto">
          <a:xfrm>
            <a:off x="3833496" y="3109152"/>
            <a:ext cx="360040" cy="1440160"/>
          </a:xfrm>
          <a:prstGeom prst="downArrow">
            <a:avLst/>
          </a:prstGeom>
          <a:solidFill>
            <a:srgbClr val="FFFFFF"/>
          </a:solidFill>
          <a:ln w="25400" cap="flat" cmpd="sng" algn="ctr">
            <a:solidFill>
              <a:srgbClr val="DF8C27"/>
            </a:solidFill>
            <a:prstDash val="sysDash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6" name="TextBox 15"/>
          <p:cNvSpPr txBox="1"/>
          <p:nvPr/>
        </p:nvSpPr>
        <p:spPr>
          <a:xfrm>
            <a:off x="5109544" y="1697448"/>
            <a:ext cx="27363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Arial" pitchFamily="34" charset="0"/>
              <a:buChar char="►"/>
              <a:tabLst/>
              <a:defRPr/>
            </a:pP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Build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erzeugt DLL in bin-Verzeichnis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Arial" pitchFamily="34" charset="0"/>
              <a:buChar char="►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Arial" pitchFamily="34" charset="0"/>
              <a:buChar char="►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Arial" pitchFamily="34" charset="0"/>
              <a:buChar char="►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Arial" pitchFamily="34" charset="0"/>
              <a:buChar char="►"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Arial" pitchFamily="34" charset="0"/>
              <a:buChar char="►"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Testausführung lädt 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DLL aber aus GAC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Arial" pitchFamily="34" charset="0"/>
              <a:buChar char="►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Arial" pitchFamily="34" charset="0"/>
              <a:buChar char="►"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Arial" pitchFamily="34" charset="0"/>
              <a:buChar char="►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Arial" pitchFamily="34" charset="0"/>
              <a:buChar char="►"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Arial" pitchFamily="34" charset="0"/>
              <a:buChar char="►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Würde die DLL in den GAC kopiert, würde die lokale Installation verändert!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873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Global </a:t>
            </a:r>
            <a:r>
              <a:rPr lang="de-DE" dirty="0" err="1"/>
              <a:t>Assembly</a:t>
            </a:r>
            <a:r>
              <a:rPr lang="de-DE" dirty="0"/>
              <a:t> Cache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DE" b="1" dirty="0" smtClean="0"/>
              <a:t>Tests </a:t>
            </a:r>
            <a:r>
              <a:rPr lang="de-DE" b="1" dirty="0"/>
              <a:t>in GAC</a:t>
            </a:r>
            <a:endParaRPr lang="de-DE" b="1" dirty="0" smtClean="0"/>
          </a:p>
          <a:p>
            <a:endParaRPr lang="de-DE" dirty="0" smtClean="0"/>
          </a:p>
          <a:p>
            <a:r>
              <a:rPr lang="de-DE" dirty="0" smtClean="0"/>
              <a:t>keine </a:t>
            </a:r>
            <a:r>
              <a:rPr lang="de-DE" dirty="0"/>
              <a:t>Parallelität auf Continuous Integration Servern </a:t>
            </a:r>
            <a:r>
              <a:rPr lang="de-DE" dirty="0" smtClean="0"/>
              <a:t>                                           möglich</a:t>
            </a:r>
          </a:p>
          <a:p>
            <a:endParaRPr lang="de-DE" dirty="0"/>
          </a:p>
          <a:p>
            <a:r>
              <a:rPr lang="de-DE" dirty="0"/>
              <a:t>beeinflusst bestehende Deployments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30B3-0DAE-4823-83CA-F17D63C0375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06.06.2012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Agile SharePoint-Entwicklung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7632000" y="864000"/>
            <a:ext cx="1315552" cy="1420617"/>
            <a:chOff x="6223238" y="4877670"/>
            <a:chExt cx="1315552" cy="1420617"/>
          </a:xfrm>
        </p:grpSpPr>
        <p:sp>
          <p:nvSpPr>
            <p:cNvPr id="26" name="Textfeld 25"/>
            <p:cNvSpPr txBox="1"/>
            <p:nvPr/>
          </p:nvSpPr>
          <p:spPr>
            <a:xfrm>
              <a:off x="6342849" y="6021288"/>
              <a:ext cx="9781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solidFill>
                    <a:schemeClr val="bg2"/>
                  </a:solidFill>
                </a:rPr>
                <a:t>Kommentar</a:t>
              </a:r>
              <a:endParaRPr lang="de-DE" sz="1200" dirty="0">
                <a:solidFill>
                  <a:schemeClr val="bg2"/>
                </a:solidFill>
              </a:endParaRPr>
            </a:p>
          </p:txBody>
        </p:sp>
        <p:pic>
          <p:nvPicPr>
            <p:cNvPr id="27" name="Picture 4" descr="D:\adesso AG\adesso Proposal Management\Grafikpool (Rohdaten)\Fotolia_19042070_V.svg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5" t="5357" r="-434" b="12308"/>
            <a:stretch/>
          </p:blipFill>
          <p:spPr bwMode="auto">
            <a:xfrm>
              <a:off x="6223238" y="4877670"/>
              <a:ext cx="1315552" cy="1178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Abgerundete rechteckige Legende 27"/>
            <p:cNvSpPr/>
            <p:nvPr/>
          </p:nvSpPr>
          <p:spPr bwMode="auto">
            <a:xfrm>
              <a:off x="6747098" y="5286085"/>
              <a:ext cx="561206" cy="305029"/>
            </a:xfrm>
            <a:prstGeom prst="wedgeRoundRectCallout">
              <a:avLst>
                <a:gd name="adj1" fmla="val -104610"/>
                <a:gd name="adj2" fmla="val 63843"/>
                <a:gd name="adj3" fmla="val 16667"/>
              </a:avLst>
            </a:prstGeom>
            <a:solidFill>
              <a:schemeClr val="bg1"/>
            </a:solidFill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b="1" dirty="0" smtClean="0"/>
                <a:t>! ! !</a:t>
              </a:r>
              <a:endPara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7809808" y="5338341"/>
            <a:ext cx="1184940" cy="842809"/>
            <a:chOff x="72496" y="5891428"/>
            <a:chExt cx="1184940" cy="842809"/>
          </a:xfrm>
        </p:grpSpPr>
        <p:grpSp>
          <p:nvGrpSpPr>
            <p:cNvPr id="30" name="Group 20"/>
            <p:cNvGrpSpPr>
              <a:grpSpLocks noChangeAspect="1"/>
            </p:cNvGrpSpPr>
            <p:nvPr/>
          </p:nvGrpSpPr>
          <p:grpSpPr>
            <a:xfrm>
              <a:off x="316495" y="6179460"/>
              <a:ext cx="690402" cy="554777"/>
              <a:chOff x="2234433" y="2014436"/>
              <a:chExt cx="5165617" cy="4150868"/>
            </a:xfrm>
          </p:grpSpPr>
          <p:grpSp>
            <p:nvGrpSpPr>
              <p:cNvPr id="33" name="Group 21"/>
              <p:cNvGrpSpPr/>
              <p:nvPr/>
            </p:nvGrpSpPr>
            <p:grpSpPr>
              <a:xfrm rot="17892723">
                <a:off x="2455749" y="1793120"/>
                <a:ext cx="3622375" cy="4065008"/>
                <a:chOff x="2760812" y="1598769"/>
                <a:chExt cx="3622375" cy="4065008"/>
              </a:xfrm>
            </p:grpSpPr>
            <p:sp>
              <p:nvSpPr>
                <p:cNvPr id="41" name="Freeform 29"/>
                <p:cNvSpPr/>
                <p:nvPr/>
              </p:nvSpPr>
              <p:spPr>
                <a:xfrm rot="3707277">
                  <a:off x="5061913" y="2347171"/>
                  <a:ext cx="1640226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2" name="Circular Arrow 30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7986"/>
                    <a:gd name="adj2" fmla="val 576426"/>
                    <a:gd name="adj3" fmla="val 3836017"/>
                    <a:gd name="adj4" fmla="val 21079189"/>
                    <a:gd name="adj5" fmla="val 9627"/>
                  </a:avLst>
                </a:prstGeom>
                <a:solidFill>
                  <a:srgbClr val="808080"/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43" name="Freeform 31"/>
                <p:cNvSpPr/>
                <p:nvPr/>
              </p:nvSpPr>
              <p:spPr>
                <a:xfrm rot="3707277">
                  <a:off x="3805535" y="4537312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4" name="Circular Arrow 32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9574"/>
                    <a:gd name="adj2" fmla="val 576426"/>
                    <a:gd name="adj3" fmla="val 10815196"/>
                    <a:gd name="adj4" fmla="val 6567710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45" name="Freeform 33"/>
                <p:cNvSpPr/>
                <p:nvPr/>
              </p:nvSpPr>
              <p:spPr>
                <a:xfrm rot="3707277">
                  <a:off x="2517447" y="2306278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6" name="Circular Arrow 34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8460"/>
                    <a:gd name="adj2" fmla="val 576426"/>
                    <a:gd name="adj3" fmla="val 18044237"/>
                    <a:gd name="adj4" fmla="val 13674333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</p:grpSp>
          <p:grpSp>
            <p:nvGrpSpPr>
              <p:cNvPr id="34" name="Group 22"/>
              <p:cNvGrpSpPr/>
              <p:nvPr/>
            </p:nvGrpSpPr>
            <p:grpSpPr>
              <a:xfrm>
                <a:off x="5096446" y="3931731"/>
                <a:ext cx="2303604" cy="2233573"/>
                <a:chOff x="5481555" y="3939666"/>
                <a:chExt cx="2303604" cy="2233573"/>
              </a:xfrm>
            </p:grpSpPr>
            <p:sp>
              <p:nvSpPr>
                <p:cNvPr id="35" name="Freeform 23"/>
                <p:cNvSpPr/>
                <p:nvPr/>
              </p:nvSpPr>
              <p:spPr>
                <a:xfrm>
                  <a:off x="6926126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6" name="Circular Arrow 24"/>
                <p:cNvSpPr/>
                <p:nvPr/>
              </p:nvSpPr>
              <p:spPr>
                <a:xfrm>
                  <a:off x="5617863" y="4010933"/>
                  <a:ext cx="2030988" cy="2030989"/>
                </a:xfrm>
                <a:prstGeom prst="circularArrow">
                  <a:avLst>
                    <a:gd name="adj1" fmla="val 9572"/>
                    <a:gd name="adj2" fmla="val 576059"/>
                    <a:gd name="adj3" fmla="val 2688001"/>
                    <a:gd name="adj4" fmla="val 20822857"/>
                    <a:gd name="adj5" fmla="val 9622"/>
                  </a:avLst>
                </a:prstGeom>
                <a:solidFill>
                  <a:srgbClr val="FFFFFF">
                    <a:lumMod val="75000"/>
                  </a:srgbClr>
                </a:solidFill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7" name="Freeform 25"/>
                <p:cNvSpPr/>
                <p:nvPr/>
              </p:nvSpPr>
              <p:spPr>
                <a:xfrm>
                  <a:off x="6029675" y="5428281"/>
                  <a:ext cx="1349889" cy="744958"/>
                </a:xfrm>
                <a:custGeom>
                  <a:avLst/>
                  <a:gdLst>
                    <a:gd name="connsiteX0" fmla="*/ 0 w 1349893"/>
                    <a:gd name="connsiteY0" fmla="*/ 0 h 744962"/>
                    <a:gd name="connsiteX1" fmla="*/ 1349893 w 1349893"/>
                    <a:gd name="connsiteY1" fmla="*/ 0 h 744962"/>
                    <a:gd name="connsiteX2" fmla="*/ 1349893 w 1349893"/>
                    <a:gd name="connsiteY2" fmla="*/ 744962 h 744962"/>
                    <a:gd name="connsiteX3" fmla="*/ 0 w 1349893"/>
                    <a:gd name="connsiteY3" fmla="*/ 744962 h 744962"/>
                    <a:gd name="connsiteX4" fmla="*/ 0 w 1349893"/>
                    <a:gd name="connsiteY4" fmla="*/ 0 h 74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9893" h="744962">
                      <a:moveTo>
                        <a:pt x="0" y="0"/>
                      </a:moveTo>
                      <a:lnTo>
                        <a:pt x="1349893" y="0"/>
                      </a:lnTo>
                      <a:lnTo>
                        <a:pt x="1349893" y="744962"/>
                      </a:lnTo>
                      <a:lnTo>
                        <a:pt x="0" y="7449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8" name="Circular Arrow 26"/>
                <p:cNvSpPr/>
                <p:nvPr/>
              </p:nvSpPr>
              <p:spPr>
                <a:xfrm>
                  <a:off x="5689130" y="4010933"/>
                  <a:ext cx="2030988" cy="2030989"/>
                </a:xfrm>
                <a:prstGeom prst="circularArrow">
                  <a:avLst>
                    <a:gd name="adj1" fmla="val 9877"/>
                    <a:gd name="adj2" fmla="val 576059"/>
                    <a:gd name="adj3" fmla="val 10428451"/>
                    <a:gd name="adj4" fmla="val 6925393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9" name="Freeform 27"/>
                <p:cNvSpPr/>
                <p:nvPr/>
              </p:nvSpPr>
              <p:spPr>
                <a:xfrm>
                  <a:off x="5481555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marL="0" marR="0" lvl="0" indent="0" algn="ctr" defTabSz="2400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0" name="Circular Arrow 28"/>
                <p:cNvSpPr/>
                <p:nvPr/>
              </p:nvSpPr>
              <p:spPr>
                <a:xfrm>
                  <a:off x="5760396" y="3939666"/>
                  <a:ext cx="1690435" cy="2030989"/>
                </a:xfrm>
                <a:prstGeom prst="circularArrow">
                  <a:avLst>
                    <a:gd name="adj1" fmla="val 9215"/>
                    <a:gd name="adj2" fmla="val 576059"/>
                    <a:gd name="adj3" fmla="val 17939019"/>
                    <a:gd name="adj4" fmla="val 14501679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</p:grpSp>
        </p:grpSp>
        <p:sp>
          <p:nvSpPr>
            <p:cNvPr id="31" name="Oval 35"/>
            <p:cNvSpPr/>
            <p:nvPr/>
          </p:nvSpPr>
          <p:spPr bwMode="auto">
            <a:xfrm>
              <a:off x="909000" y="6456327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72496" y="5891428"/>
              <a:ext cx="1184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Process Locator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73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DE" b="1" dirty="0" smtClean="0"/>
              <a:t>Übersicht über den Gesamtprozess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28E8-C983-4B39-94FF-7DD2F31AF490}" type="datetime1">
              <a:rPr lang="de-DE" smtClean="0"/>
              <a:t>06.06.2012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Agile SharePoint-Entwicklung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/>
              <a:pPr/>
              <a:t>2</a:t>
            </a:fld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630519" y="1870420"/>
            <a:ext cx="5165617" cy="4150868"/>
            <a:chOff x="2234433" y="2014436"/>
            <a:chExt cx="5165617" cy="4150868"/>
          </a:xfrm>
        </p:grpSpPr>
        <p:grpSp>
          <p:nvGrpSpPr>
            <p:cNvPr id="8" name="Group 5"/>
            <p:cNvGrpSpPr/>
            <p:nvPr/>
          </p:nvGrpSpPr>
          <p:grpSpPr>
            <a:xfrm rot="17892723">
              <a:off x="2455749" y="1793120"/>
              <a:ext cx="3622375" cy="4065008"/>
              <a:chOff x="2760812" y="1598769"/>
              <a:chExt cx="3622375" cy="4065008"/>
            </a:xfrm>
          </p:grpSpPr>
          <p:sp>
            <p:nvSpPr>
              <p:cNvPr id="16" name="Freeform 6"/>
              <p:cNvSpPr/>
              <p:nvPr/>
            </p:nvSpPr>
            <p:spPr>
              <a:xfrm rot="3707277">
                <a:off x="5061913" y="2347171"/>
                <a:ext cx="1640226" cy="720001"/>
              </a:xfrm>
              <a:custGeom>
                <a:avLst/>
                <a:gdLst>
                  <a:gd name="connsiteX0" fmla="*/ 0 w 1532929"/>
                  <a:gd name="connsiteY0" fmla="*/ 0 h 720001"/>
                  <a:gd name="connsiteX1" fmla="*/ 1532929 w 1532929"/>
                  <a:gd name="connsiteY1" fmla="*/ 0 h 720001"/>
                  <a:gd name="connsiteX2" fmla="*/ 1532929 w 1532929"/>
                  <a:gd name="connsiteY2" fmla="*/ 720001 h 720001"/>
                  <a:gd name="connsiteX3" fmla="*/ 0 w 1532929"/>
                  <a:gd name="connsiteY3" fmla="*/ 720001 h 720001"/>
                  <a:gd name="connsiteX4" fmla="*/ 0 w 1532929"/>
                  <a:gd name="connsiteY4" fmla="*/ 0 h 72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2929" h="720001">
                    <a:moveTo>
                      <a:pt x="0" y="0"/>
                    </a:moveTo>
                    <a:lnTo>
                      <a:pt x="1532929" y="0"/>
                    </a:lnTo>
                    <a:lnTo>
                      <a:pt x="1532929" y="720001"/>
                    </a:lnTo>
                    <a:lnTo>
                      <a:pt x="0" y="72000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marL="0" marR="0" lvl="0" indent="0" algn="ctr" defTabSz="6223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rPr>
                  <a:t>PLAN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17" name="Circular Arrow 7"/>
              <p:cNvSpPr/>
              <p:nvPr/>
            </p:nvSpPr>
            <p:spPr>
              <a:xfrm>
                <a:off x="2760812" y="1598769"/>
                <a:ext cx="3622375" cy="3622375"/>
              </a:xfrm>
              <a:prstGeom prst="circularArrow">
                <a:avLst>
                  <a:gd name="adj1" fmla="val 7986"/>
                  <a:gd name="adj2" fmla="val 576426"/>
                  <a:gd name="adj3" fmla="val 3836017"/>
                  <a:gd name="adj4" fmla="val 287551"/>
                  <a:gd name="adj5" fmla="val 9627"/>
                </a:avLst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solidFill>
                  <a:srgbClr val="808080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</p:sp>
          <p:sp>
            <p:nvSpPr>
              <p:cNvPr id="18" name="Freeform 8"/>
              <p:cNvSpPr/>
              <p:nvPr/>
            </p:nvSpPr>
            <p:spPr>
              <a:xfrm rot="3707277">
                <a:off x="3805535" y="4537312"/>
                <a:ext cx="1532929" cy="720001"/>
              </a:xfrm>
              <a:custGeom>
                <a:avLst/>
                <a:gdLst>
                  <a:gd name="connsiteX0" fmla="*/ 0 w 1532929"/>
                  <a:gd name="connsiteY0" fmla="*/ 0 h 720001"/>
                  <a:gd name="connsiteX1" fmla="*/ 1532929 w 1532929"/>
                  <a:gd name="connsiteY1" fmla="*/ 0 h 720001"/>
                  <a:gd name="connsiteX2" fmla="*/ 1532929 w 1532929"/>
                  <a:gd name="connsiteY2" fmla="*/ 720001 h 720001"/>
                  <a:gd name="connsiteX3" fmla="*/ 0 w 1532929"/>
                  <a:gd name="connsiteY3" fmla="*/ 720001 h 720001"/>
                  <a:gd name="connsiteX4" fmla="*/ 0 w 1532929"/>
                  <a:gd name="connsiteY4" fmla="*/ 0 h 72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2929" h="720001">
                    <a:moveTo>
                      <a:pt x="0" y="0"/>
                    </a:moveTo>
                    <a:lnTo>
                      <a:pt x="1532929" y="0"/>
                    </a:lnTo>
                    <a:lnTo>
                      <a:pt x="1532929" y="720001"/>
                    </a:lnTo>
                    <a:lnTo>
                      <a:pt x="0" y="72000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marL="0" marR="0" lvl="0" indent="0" algn="ctr" defTabSz="6223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rPr>
                  <a:t>DEV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19" name="Circular Arrow 9"/>
              <p:cNvSpPr/>
              <p:nvPr/>
            </p:nvSpPr>
            <p:spPr>
              <a:xfrm>
                <a:off x="2760812" y="1598769"/>
                <a:ext cx="3622375" cy="3622375"/>
              </a:xfrm>
              <a:prstGeom prst="circularArrow">
                <a:avLst>
                  <a:gd name="adj1" fmla="val 8252"/>
                  <a:gd name="adj2" fmla="val 576426"/>
                  <a:gd name="adj3" fmla="val 11120515"/>
                  <a:gd name="adj4" fmla="val 6567710"/>
                  <a:gd name="adj5" fmla="val 9627"/>
                </a:avLst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solidFill>
                  <a:srgbClr val="808080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</p:sp>
          <p:sp>
            <p:nvSpPr>
              <p:cNvPr id="20" name="Freeform 10"/>
              <p:cNvSpPr/>
              <p:nvPr/>
            </p:nvSpPr>
            <p:spPr>
              <a:xfrm rot="3707277">
                <a:off x="2517447" y="2306278"/>
                <a:ext cx="1532929" cy="720001"/>
              </a:xfrm>
              <a:custGeom>
                <a:avLst/>
                <a:gdLst>
                  <a:gd name="connsiteX0" fmla="*/ 0 w 1532929"/>
                  <a:gd name="connsiteY0" fmla="*/ 0 h 720001"/>
                  <a:gd name="connsiteX1" fmla="*/ 1532929 w 1532929"/>
                  <a:gd name="connsiteY1" fmla="*/ 0 h 720001"/>
                  <a:gd name="connsiteX2" fmla="*/ 1532929 w 1532929"/>
                  <a:gd name="connsiteY2" fmla="*/ 720001 h 720001"/>
                  <a:gd name="connsiteX3" fmla="*/ 0 w 1532929"/>
                  <a:gd name="connsiteY3" fmla="*/ 720001 h 720001"/>
                  <a:gd name="connsiteX4" fmla="*/ 0 w 1532929"/>
                  <a:gd name="connsiteY4" fmla="*/ 0 h 72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2929" h="720001">
                    <a:moveTo>
                      <a:pt x="0" y="0"/>
                    </a:moveTo>
                    <a:lnTo>
                      <a:pt x="1532929" y="0"/>
                    </a:lnTo>
                    <a:lnTo>
                      <a:pt x="1532929" y="720001"/>
                    </a:lnTo>
                    <a:lnTo>
                      <a:pt x="0" y="72000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marL="0" marR="0" lvl="0" indent="0" algn="ctr" defTabSz="6223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rPr>
                  <a:t>DEPLOY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21" name="Circular Arrow 11"/>
              <p:cNvSpPr/>
              <p:nvPr/>
            </p:nvSpPr>
            <p:spPr>
              <a:xfrm>
                <a:off x="2760812" y="1598769"/>
                <a:ext cx="3622375" cy="3622375"/>
              </a:xfrm>
              <a:prstGeom prst="circularArrow">
                <a:avLst>
                  <a:gd name="adj1" fmla="val 9388"/>
                  <a:gd name="adj2" fmla="val 576426"/>
                  <a:gd name="adj3" fmla="val 17385323"/>
                  <a:gd name="adj4" fmla="val 13674333"/>
                  <a:gd name="adj5" fmla="val 9627"/>
                </a:avLst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solidFill>
                  <a:srgbClr val="808080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</p:sp>
        </p:grpSp>
        <p:grpSp>
          <p:nvGrpSpPr>
            <p:cNvPr id="9" name="Group 13"/>
            <p:cNvGrpSpPr/>
            <p:nvPr/>
          </p:nvGrpSpPr>
          <p:grpSpPr>
            <a:xfrm>
              <a:off x="5096446" y="3931731"/>
              <a:ext cx="2303604" cy="2233573"/>
              <a:chOff x="5481555" y="3939666"/>
              <a:chExt cx="2303604" cy="2233573"/>
            </a:xfrm>
          </p:grpSpPr>
          <p:sp>
            <p:nvSpPr>
              <p:cNvPr id="10" name="Freeform 14"/>
              <p:cNvSpPr/>
              <p:nvPr/>
            </p:nvSpPr>
            <p:spPr>
              <a:xfrm>
                <a:off x="6926126" y="4108632"/>
                <a:ext cx="859033" cy="859033"/>
              </a:xfrm>
              <a:custGeom>
                <a:avLst/>
                <a:gdLst>
                  <a:gd name="connsiteX0" fmla="*/ 0 w 859033"/>
                  <a:gd name="connsiteY0" fmla="*/ 0 h 859033"/>
                  <a:gd name="connsiteX1" fmla="*/ 859033 w 859033"/>
                  <a:gd name="connsiteY1" fmla="*/ 0 h 859033"/>
                  <a:gd name="connsiteX2" fmla="*/ 859033 w 859033"/>
                  <a:gd name="connsiteY2" fmla="*/ 859033 h 859033"/>
                  <a:gd name="connsiteX3" fmla="*/ 0 w 859033"/>
                  <a:gd name="connsiteY3" fmla="*/ 859033 h 859033"/>
                  <a:gd name="connsiteX4" fmla="*/ 0 w 859033"/>
                  <a:gd name="connsiteY4" fmla="*/ 0 h 859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9033" h="859033">
                    <a:moveTo>
                      <a:pt x="0" y="0"/>
                    </a:moveTo>
                    <a:lnTo>
                      <a:pt x="859033" y="0"/>
                    </a:lnTo>
                    <a:lnTo>
                      <a:pt x="859033" y="859033"/>
                    </a:lnTo>
                    <a:lnTo>
                      <a:pt x="0" y="8590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rPr>
                  <a:t>TEST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11" name="Circular Arrow 15"/>
              <p:cNvSpPr/>
              <p:nvPr/>
            </p:nvSpPr>
            <p:spPr>
              <a:xfrm>
                <a:off x="5617863" y="3939666"/>
                <a:ext cx="2030988" cy="2030988"/>
              </a:xfrm>
              <a:prstGeom prst="circularArrow">
                <a:avLst>
                  <a:gd name="adj1" fmla="val 9232"/>
                  <a:gd name="adj2" fmla="val 576059"/>
                  <a:gd name="adj3" fmla="val 2280075"/>
                  <a:gd name="adj4" fmla="val 20822857"/>
                  <a:gd name="adj5" fmla="val 9622"/>
                </a:avLst>
              </a:prstGeom>
              <a:solidFill>
                <a:srgbClr val="FFFFFF">
                  <a:lumMod val="75000"/>
                </a:srgbClr>
              </a:solidFill>
              <a:ln w="25400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</p:sp>
          <p:sp>
            <p:nvSpPr>
              <p:cNvPr id="12" name="Freeform 16"/>
              <p:cNvSpPr/>
              <p:nvPr/>
            </p:nvSpPr>
            <p:spPr>
              <a:xfrm>
                <a:off x="5958410" y="5428277"/>
                <a:ext cx="1349893" cy="744962"/>
              </a:xfrm>
              <a:custGeom>
                <a:avLst/>
                <a:gdLst>
                  <a:gd name="connsiteX0" fmla="*/ 0 w 1349893"/>
                  <a:gd name="connsiteY0" fmla="*/ 0 h 744962"/>
                  <a:gd name="connsiteX1" fmla="*/ 1349893 w 1349893"/>
                  <a:gd name="connsiteY1" fmla="*/ 0 h 744962"/>
                  <a:gd name="connsiteX2" fmla="*/ 1349893 w 1349893"/>
                  <a:gd name="connsiteY2" fmla="*/ 744962 h 744962"/>
                  <a:gd name="connsiteX3" fmla="*/ 0 w 1349893"/>
                  <a:gd name="connsiteY3" fmla="*/ 744962 h 744962"/>
                  <a:gd name="connsiteX4" fmla="*/ 0 w 1349893"/>
                  <a:gd name="connsiteY4" fmla="*/ 0 h 74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9893" h="744962">
                    <a:moveTo>
                      <a:pt x="0" y="0"/>
                    </a:moveTo>
                    <a:lnTo>
                      <a:pt x="1349893" y="0"/>
                    </a:lnTo>
                    <a:lnTo>
                      <a:pt x="1349893" y="744962"/>
                    </a:lnTo>
                    <a:lnTo>
                      <a:pt x="0" y="74496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rPr>
                  <a:t>REFACTOR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13" name="Circular Arrow 17"/>
              <p:cNvSpPr/>
              <p:nvPr/>
            </p:nvSpPr>
            <p:spPr>
              <a:xfrm>
                <a:off x="5617863" y="3939666"/>
                <a:ext cx="2030988" cy="2030988"/>
              </a:xfrm>
              <a:prstGeom prst="circularArrow">
                <a:avLst>
                  <a:gd name="adj1" fmla="val 9877"/>
                  <a:gd name="adj2" fmla="val 576059"/>
                  <a:gd name="adj3" fmla="val 10428451"/>
                  <a:gd name="adj4" fmla="val 8138733"/>
                  <a:gd name="adj5" fmla="val 9622"/>
                </a:avLst>
              </a:prstGeom>
              <a:solidFill>
                <a:srgbClr val="FFFFFF">
                  <a:lumMod val="75000"/>
                </a:srgbClr>
              </a:solidFill>
              <a:ln w="25400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</p:sp>
          <p:sp>
            <p:nvSpPr>
              <p:cNvPr id="14" name="Freeform 18"/>
              <p:cNvSpPr/>
              <p:nvPr/>
            </p:nvSpPr>
            <p:spPr>
              <a:xfrm>
                <a:off x="5481555" y="4108632"/>
                <a:ext cx="859033" cy="859033"/>
              </a:xfrm>
              <a:custGeom>
                <a:avLst/>
                <a:gdLst>
                  <a:gd name="connsiteX0" fmla="*/ 0 w 859033"/>
                  <a:gd name="connsiteY0" fmla="*/ 0 h 859033"/>
                  <a:gd name="connsiteX1" fmla="*/ 859033 w 859033"/>
                  <a:gd name="connsiteY1" fmla="*/ 0 h 859033"/>
                  <a:gd name="connsiteX2" fmla="*/ 859033 w 859033"/>
                  <a:gd name="connsiteY2" fmla="*/ 859033 h 859033"/>
                  <a:gd name="connsiteX3" fmla="*/ 0 w 859033"/>
                  <a:gd name="connsiteY3" fmla="*/ 859033 h 859033"/>
                  <a:gd name="connsiteX4" fmla="*/ 0 w 859033"/>
                  <a:gd name="connsiteY4" fmla="*/ 0 h 859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9033" h="859033">
                    <a:moveTo>
                      <a:pt x="0" y="0"/>
                    </a:moveTo>
                    <a:lnTo>
                      <a:pt x="859033" y="0"/>
                    </a:lnTo>
                    <a:lnTo>
                      <a:pt x="859033" y="859033"/>
                    </a:lnTo>
                    <a:lnTo>
                      <a:pt x="0" y="85903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marL="0" marR="0" lvl="0" indent="0" algn="ctr" defTabSz="24003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15" name="Circular Arrow 19"/>
              <p:cNvSpPr/>
              <p:nvPr/>
            </p:nvSpPr>
            <p:spPr>
              <a:xfrm>
                <a:off x="5617863" y="3939666"/>
                <a:ext cx="2030988" cy="2030988"/>
              </a:xfrm>
              <a:prstGeom prst="circularArrow">
                <a:avLst>
                  <a:gd name="adj1" fmla="val 9215"/>
                  <a:gd name="adj2" fmla="val 576059"/>
                  <a:gd name="adj3" fmla="val 17939019"/>
                  <a:gd name="adj4" fmla="val 14501679"/>
                  <a:gd name="adj5" fmla="val 9622"/>
                </a:avLst>
              </a:prstGeom>
              <a:solidFill>
                <a:srgbClr val="FFFFFF">
                  <a:lumMod val="75000"/>
                </a:srgbClr>
              </a:solidFill>
              <a:ln w="25400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</p:sp>
        </p:grpSp>
      </p:grpSp>
      <p:grpSp>
        <p:nvGrpSpPr>
          <p:cNvPr id="22" name="Gruppieren 21"/>
          <p:cNvGrpSpPr/>
          <p:nvPr/>
        </p:nvGrpSpPr>
        <p:grpSpPr>
          <a:xfrm>
            <a:off x="7809808" y="5338341"/>
            <a:ext cx="1184940" cy="842809"/>
            <a:chOff x="72496" y="5891428"/>
            <a:chExt cx="1184940" cy="842809"/>
          </a:xfrm>
        </p:grpSpPr>
        <p:grpSp>
          <p:nvGrpSpPr>
            <p:cNvPr id="23" name="Group 20"/>
            <p:cNvGrpSpPr>
              <a:grpSpLocks noChangeAspect="1"/>
            </p:cNvGrpSpPr>
            <p:nvPr/>
          </p:nvGrpSpPr>
          <p:grpSpPr>
            <a:xfrm>
              <a:off x="316495" y="6179460"/>
              <a:ext cx="690402" cy="554777"/>
              <a:chOff x="2234433" y="2014436"/>
              <a:chExt cx="5165617" cy="4150868"/>
            </a:xfrm>
          </p:grpSpPr>
          <p:grpSp>
            <p:nvGrpSpPr>
              <p:cNvPr id="26" name="Group 21"/>
              <p:cNvGrpSpPr/>
              <p:nvPr/>
            </p:nvGrpSpPr>
            <p:grpSpPr>
              <a:xfrm rot="17892723">
                <a:off x="2455749" y="1793120"/>
                <a:ext cx="3622375" cy="4065008"/>
                <a:chOff x="2760812" y="1598769"/>
                <a:chExt cx="3622375" cy="4065008"/>
              </a:xfrm>
            </p:grpSpPr>
            <p:sp>
              <p:nvSpPr>
                <p:cNvPr id="34" name="Freeform 29"/>
                <p:cNvSpPr/>
                <p:nvPr/>
              </p:nvSpPr>
              <p:spPr>
                <a:xfrm rot="3707277">
                  <a:off x="5061913" y="2347171"/>
                  <a:ext cx="1640226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5" name="Circular Arrow 30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7986"/>
                    <a:gd name="adj2" fmla="val 576426"/>
                    <a:gd name="adj3" fmla="val 3836017"/>
                    <a:gd name="adj4" fmla="val 21079189"/>
                    <a:gd name="adj5" fmla="val 9627"/>
                  </a:avLst>
                </a:prstGeom>
                <a:solidFill>
                  <a:srgbClr val="808080"/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6" name="Freeform 31"/>
                <p:cNvSpPr/>
                <p:nvPr/>
              </p:nvSpPr>
              <p:spPr>
                <a:xfrm rot="3707277">
                  <a:off x="3805535" y="4537312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7" name="Circular Arrow 32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9574"/>
                    <a:gd name="adj2" fmla="val 576426"/>
                    <a:gd name="adj3" fmla="val 10815196"/>
                    <a:gd name="adj4" fmla="val 6567710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8" name="Freeform 33"/>
                <p:cNvSpPr/>
                <p:nvPr/>
              </p:nvSpPr>
              <p:spPr>
                <a:xfrm rot="3707277">
                  <a:off x="2517447" y="2306278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9" name="Circular Arrow 34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8460"/>
                    <a:gd name="adj2" fmla="val 576426"/>
                    <a:gd name="adj3" fmla="val 18044237"/>
                    <a:gd name="adj4" fmla="val 13674333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</p:grpSp>
          <p:grpSp>
            <p:nvGrpSpPr>
              <p:cNvPr id="27" name="Group 22"/>
              <p:cNvGrpSpPr/>
              <p:nvPr/>
            </p:nvGrpSpPr>
            <p:grpSpPr>
              <a:xfrm>
                <a:off x="5096446" y="3931731"/>
                <a:ext cx="2303604" cy="2233573"/>
                <a:chOff x="5481555" y="3939666"/>
                <a:chExt cx="2303604" cy="2233573"/>
              </a:xfrm>
            </p:grpSpPr>
            <p:sp>
              <p:nvSpPr>
                <p:cNvPr id="28" name="Freeform 23"/>
                <p:cNvSpPr/>
                <p:nvPr/>
              </p:nvSpPr>
              <p:spPr>
                <a:xfrm>
                  <a:off x="6926126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9" name="Circular Arrow 24"/>
                <p:cNvSpPr/>
                <p:nvPr/>
              </p:nvSpPr>
              <p:spPr>
                <a:xfrm>
                  <a:off x="5617863" y="4010933"/>
                  <a:ext cx="2030988" cy="2030989"/>
                </a:xfrm>
                <a:prstGeom prst="circularArrow">
                  <a:avLst>
                    <a:gd name="adj1" fmla="val 9572"/>
                    <a:gd name="adj2" fmla="val 576059"/>
                    <a:gd name="adj3" fmla="val 2688001"/>
                    <a:gd name="adj4" fmla="val 20822857"/>
                    <a:gd name="adj5" fmla="val 9622"/>
                  </a:avLst>
                </a:prstGeom>
                <a:solidFill>
                  <a:srgbClr val="FFFFFF">
                    <a:lumMod val="75000"/>
                  </a:srgbClr>
                </a:solidFill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0" name="Freeform 25"/>
                <p:cNvSpPr/>
                <p:nvPr/>
              </p:nvSpPr>
              <p:spPr>
                <a:xfrm>
                  <a:off x="6029675" y="5428281"/>
                  <a:ext cx="1349889" cy="744958"/>
                </a:xfrm>
                <a:custGeom>
                  <a:avLst/>
                  <a:gdLst>
                    <a:gd name="connsiteX0" fmla="*/ 0 w 1349893"/>
                    <a:gd name="connsiteY0" fmla="*/ 0 h 744962"/>
                    <a:gd name="connsiteX1" fmla="*/ 1349893 w 1349893"/>
                    <a:gd name="connsiteY1" fmla="*/ 0 h 744962"/>
                    <a:gd name="connsiteX2" fmla="*/ 1349893 w 1349893"/>
                    <a:gd name="connsiteY2" fmla="*/ 744962 h 744962"/>
                    <a:gd name="connsiteX3" fmla="*/ 0 w 1349893"/>
                    <a:gd name="connsiteY3" fmla="*/ 744962 h 744962"/>
                    <a:gd name="connsiteX4" fmla="*/ 0 w 1349893"/>
                    <a:gd name="connsiteY4" fmla="*/ 0 h 74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9893" h="744962">
                      <a:moveTo>
                        <a:pt x="0" y="0"/>
                      </a:moveTo>
                      <a:lnTo>
                        <a:pt x="1349893" y="0"/>
                      </a:lnTo>
                      <a:lnTo>
                        <a:pt x="1349893" y="744962"/>
                      </a:lnTo>
                      <a:lnTo>
                        <a:pt x="0" y="7449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1" name="Circular Arrow 26"/>
                <p:cNvSpPr/>
                <p:nvPr/>
              </p:nvSpPr>
              <p:spPr>
                <a:xfrm>
                  <a:off x="5689130" y="4010933"/>
                  <a:ext cx="2030988" cy="2030989"/>
                </a:xfrm>
                <a:prstGeom prst="circularArrow">
                  <a:avLst>
                    <a:gd name="adj1" fmla="val 9877"/>
                    <a:gd name="adj2" fmla="val 576059"/>
                    <a:gd name="adj3" fmla="val 10428451"/>
                    <a:gd name="adj4" fmla="val 6925393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2" name="Freeform 27"/>
                <p:cNvSpPr/>
                <p:nvPr/>
              </p:nvSpPr>
              <p:spPr>
                <a:xfrm>
                  <a:off x="5481555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marL="0" marR="0" lvl="0" indent="0" algn="ctr" defTabSz="2400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3" name="Circular Arrow 28"/>
                <p:cNvSpPr/>
                <p:nvPr/>
              </p:nvSpPr>
              <p:spPr>
                <a:xfrm>
                  <a:off x="5760396" y="3939666"/>
                  <a:ext cx="1690435" cy="2030989"/>
                </a:xfrm>
                <a:prstGeom prst="circularArrow">
                  <a:avLst>
                    <a:gd name="adj1" fmla="val 9215"/>
                    <a:gd name="adj2" fmla="val 576059"/>
                    <a:gd name="adj3" fmla="val 17939019"/>
                    <a:gd name="adj4" fmla="val 14501679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</p:grpSp>
        </p:grpSp>
        <p:sp>
          <p:nvSpPr>
            <p:cNvPr id="24" name="Oval 35"/>
            <p:cNvSpPr/>
            <p:nvPr/>
          </p:nvSpPr>
          <p:spPr bwMode="auto">
            <a:xfrm>
              <a:off x="500757" y="6359492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72496" y="5891428"/>
              <a:ext cx="1184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Process Locator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98 -0.02961 L 0.55017 0.281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8" y="155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Merging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DE" b="1" dirty="0" err="1" smtClean="0"/>
              <a:t>ILMerge</a:t>
            </a:r>
            <a:endParaRPr lang="de-DE" b="1" dirty="0" smtClean="0"/>
          </a:p>
          <a:p>
            <a:endParaRPr lang="de-DE" dirty="0" smtClean="0"/>
          </a:p>
          <a:p>
            <a:r>
              <a:rPr lang="de-DE" dirty="0" smtClean="0"/>
              <a:t>Aufteilung </a:t>
            </a:r>
            <a:r>
              <a:rPr lang="de-DE" dirty="0"/>
              <a:t>der </a:t>
            </a:r>
            <a:r>
              <a:rPr lang="de-DE" dirty="0" err="1"/>
              <a:t>Assemblies</a:t>
            </a:r>
            <a:r>
              <a:rPr lang="de-DE" dirty="0"/>
              <a:t> </a:t>
            </a:r>
            <a:r>
              <a:rPr lang="de-DE" dirty="0" smtClean="0"/>
              <a:t>in:</a:t>
            </a:r>
          </a:p>
          <a:p>
            <a:pPr lvl="1"/>
            <a:r>
              <a:rPr lang="de-DE" dirty="0" smtClean="0"/>
              <a:t>Implementierung.dll (Klassenbibliothek</a:t>
            </a:r>
            <a:r>
              <a:rPr lang="de-DE" dirty="0"/>
              <a:t>) und </a:t>
            </a:r>
            <a:endParaRPr lang="de-DE" dirty="0" smtClean="0"/>
          </a:p>
          <a:p>
            <a:pPr lvl="1"/>
            <a:r>
              <a:rPr lang="de-DE" dirty="0" smtClean="0"/>
              <a:t>Container.dll </a:t>
            </a:r>
            <a:r>
              <a:rPr lang="de-DE" dirty="0"/>
              <a:t>(SharePoint-Projekt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de-DE" dirty="0"/>
              <a:t>Implementierung.dll </a:t>
            </a:r>
            <a:r>
              <a:rPr lang="de-DE" dirty="0" err="1" smtClean="0"/>
              <a:t>testbar</a:t>
            </a:r>
            <a:endParaRPr lang="de-DE" dirty="0" smtClean="0"/>
          </a:p>
          <a:p>
            <a:endParaRPr lang="de-DE" dirty="0"/>
          </a:p>
          <a:p>
            <a:r>
              <a:rPr lang="de-DE" dirty="0"/>
              <a:t>Implementierung.dll mit </a:t>
            </a:r>
            <a:r>
              <a:rPr lang="de-DE" dirty="0" err="1"/>
              <a:t>ILMerge</a:t>
            </a:r>
            <a:r>
              <a:rPr lang="de-DE" dirty="0"/>
              <a:t> in Container.dll einfügen</a:t>
            </a:r>
            <a:br>
              <a:rPr lang="de-DE" dirty="0"/>
            </a:b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smtClean="0"/>
              <a:t>wird </a:t>
            </a:r>
            <a:r>
              <a:rPr lang="de-DE" dirty="0"/>
              <a:t>nicht im GAC gefunden, kein </a:t>
            </a:r>
            <a:r>
              <a:rPr lang="de-DE" dirty="0" smtClean="0"/>
              <a:t>Konflikt</a:t>
            </a:r>
          </a:p>
          <a:p>
            <a:endParaRPr lang="de-DE" dirty="0"/>
          </a:p>
          <a:p>
            <a:r>
              <a:rPr lang="de-DE" dirty="0"/>
              <a:t>Nachteil: Verdoppelt Typen, also auch </a:t>
            </a:r>
            <a:r>
              <a:rPr lang="de-DE" dirty="0" smtClean="0"/>
              <a:t>statische </a:t>
            </a:r>
            <a:r>
              <a:rPr lang="de-DE" dirty="0"/>
              <a:t>Variablen, </a:t>
            </a:r>
            <a:r>
              <a:rPr lang="de-DE" dirty="0" smtClean="0"/>
              <a:t>                     unerwartetes Verhalten</a:t>
            </a: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30B3-0DAE-4823-83CA-F17D63C0375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06.06.2012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Agile SharePoint-Entwicklung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7632000" y="864000"/>
            <a:ext cx="1315552" cy="1420617"/>
            <a:chOff x="6223238" y="4877670"/>
            <a:chExt cx="1315552" cy="1420617"/>
          </a:xfrm>
        </p:grpSpPr>
        <p:sp>
          <p:nvSpPr>
            <p:cNvPr id="26" name="Textfeld 25"/>
            <p:cNvSpPr txBox="1"/>
            <p:nvPr/>
          </p:nvSpPr>
          <p:spPr>
            <a:xfrm>
              <a:off x="6342849" y="6021288"/>
              <a:ext cx="9781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solidFill>
                    <a:schemeClr val="bg2"/>
                  </a:solidFill>
                </a:rPr>
                <a:t>Kommentar</a:t>
              </a:r>
              <a:endParaRPr lang="de-DE" sz="1200" dirty="0">
                <a:solidFill>
                  <a:schemeClr val="bg2"/>
                </a:solidFill>
              </a:endParaRPr>
            </a:p>
          </p:txBody>
        </p:sp>
        <p:pic>
          <p:nvPicPr>
            <p:cNvPr id="27" name="Picture 4" descr="D:\adesso AG\adesso Proposal Management\Grafikpool (Rohdaten)\Fotolia_19042070_V.svg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5" t="5357" r="-434" b="12308"/>
            <a:stretch/>
          </p:blipFill>
          <p:spPr bwMode="auto">
            <a:xfrm>
              <a:off x="6223238" y="4877670"/>
              <a:ext cx="1315552" cy="1178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Abgerundete rechteckige Legende 27"/>
            <p:cNvSpPr/>
            <p:nvPr/>
          </p:nvSpPr>
          <p:spPr bwMode="auto">
            <a:xfrm>
              <a:off x="6747098" y="5286085"/>
              <a:ext cx="561206" cy="305029"/>
            </a:xfrm>
            <a:prstGeom prst="wedgeRoundRectCallout">
              <a:avLst>
                <a:gd name="adj1" fmla="val -104610"/>
                <a:gd name="adj2" fmla="val 63843"/>
                <a:gd name="adj3" fmla="val 16667"/>
              </a:avLst>
            </a:prstGeom>
            <a:solidFill>
              <a:schemeClr val="bg1"/>
            </a:solidFill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b="1" dirty="0" smtClean="0"/>
                <a:t>! ! !</a:t>
              </a:r>
              <a:endPara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7809808" y="5338341"/>
            <a:ext cx="1184940" cy="842809"/>
            <a:chOff x="72496" y="5891428"/>
            <a:chExt cx="1184940" cy="842809"/>
          </a:xfrm>
        </p:grpSpPr>
        <p:grpSp>
          <p:nvGrpSpPr>
            <p:cNvPr id="30" name="Group 20"/>
            <p:cNvGrpSpPr>
              <a:grpSpLocks noChangeAspect="1"/>
            </p:cNvGrpSpPr>
            <p:nvPr/>
          </p:nvGrpSpPr>
          <p:grpSpPr>
            <a:xfrm>
              <a:off x="316495" y="6179460"/>
              <a:ext cx="690402" cy="554777"/>
              <a:chOff x="2234433" y="2014436"/>
              <a:chExt cx="5165617" cy="4150868"/>
            </a:xfrm>
          </p:grpSpPr>
          <p:grpSp>
            <p:nvGrpSpPr>
              <p:cNvPr id="33" name="Group 21"/>
              <p:cNvGrpSpPr/>
              <p:nvPr/>
            </p:nvGrpSpPr>
            <p:grpSpPr>
              <a:xfrm rot="17892723">
                <a:off x="2455749" y="1793120"/>
                <a:ext cx="3622375" cy="4065008"/>
                <a:chOff x="2760812" y="1598769"/>
                <a:chExt cx="3622375" cy="4065008"/>
              </a:xfrm>
            </p:grpSpPr>
            <p:sp>
              <p:nvSpPr>
                <p:cNvPr id="41" name="Freeform 29"/>
                <p:cNvSpPr/>
                <p:nvPr/>
              </p:nvSpPr>
              <p:spPr>
                <a:xfrm rot="3707277">
                  <a:off x="5061913" y="2347171"/>
                  <a:ext cx="1640226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2" name="Circular Arrow 30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7986"/>
                    <a:gd name="adj2" fmla="val 576426"/>
                    <a:gd name="adj3" fmla="val 3836017"/>
                    <a:gd name="adj4" fmla="val 21079189"/>
                    <a:gd name="adj5" fmla="val 9627"/>
                  </a:avLst>
                </a:prstGeom>
                <a:solidFill>
                  <a:srgbClr val="808080"/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43" name="Freeform 31"/>
                <p:cNvSpPr/>
                <p:nvPr/>
              </p:nvSpPr>
              <p:spPr>
                <a:xfrm rot="3707277">
                  <a:off x="3805535" y="4537312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4" name="Circular Arrow 32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9574"/>
                    <a:gd name="adj2" fmla="val 576426"/>
                    <a:gd name="adj3" fmla="val 10815196"/>
                    <a:gd name="adj4" fmla="val 6567710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45" name="Freeform 33"/>
                <p:cNvSpPr/>
                <p:nvPr/>
              </p:nvSpPr>
              <p:spPr>
                <a:xfrm rot="3707277">
                  <a:off x="2517447" y="2306278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6" name="Circular Arrow 34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8460"/>
                    <a:gd name="adj2" fmla="val 576426"/>
                    <a:gd name="adj3" fmla="val 18044237"/>
                    <a:gd name="adj4" fmla="val 13674333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</p:grpSp>
          <p:grpSp>
            <p:nvGrpSpPr>
              <p:cNvPr id="34" name="Group 22"/>
              <p:cNvGrpSpPr/>
              <p:nvPr/>
            </p:nvGrpSpPr>
            <p:grpSpPr>
              <a:xfrm>
                <a:off x="5096446" y="3931731"/>
                <a:ext cx="2303604" cy="2233573"/>
                <a:chOff x="5481555" y="3939666"/>
                <a:chExt cx="2303604" cy="2233573"/>
              </a:xfrm>
            </p:grpSpPr>
            <p:sp>
              <p:nvSpPr>
                <p:cNvPr id="35" name="Freeform 23"/>
                <p:cNvSpPr/>
                <p:nvPr/>
              </p:nvSpPr>
              <p:spPr>
                <a:xfrm>
                  <a:off x="6926126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6" name="Circular Arrow 24"/>
                <p:cNvSpPr/>
                <p:nvPr/>
              </p:nvSpPr>
              <p:spPr>
                <a:xfrm>
                  <a:off x="5617863" y="4010933"/>
                  <a:ext cx="2030988" cy="2030989"/>
                </a:xfrm>
                <a:prstGeom prst="circularArrow">
                  <a:avLst>
                    <a:gd name="adj1" fmla="val 9572"/>
                    <a:gd name="adj2" fmla="val 576059"/>
                    <a:gd name="adj3" fmla="val 2688001"/>
                    <a:gd name="adj4" fmla="val 20822857"/>
                    <a:gd name="adj5" fmla="val 9622"/>
                  </a:avLst>
                </a:prstGeom>
                <a:solidFill>
                  <a:srgbClr val="FFFFFF">
                    <a:lumMod val="75000"/>
                  </a:srgbClr>
                </a:solidFill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7" name="Freeform 25"/>
                <p:cNvSpPr/>
                <p:nvPr/>
              </p:nvSpPr>
              <p:spPr>
                <a:xfrm>
                  <a:off x="6029675" y="5428281"/>
                  <a:ext cx="1349889" cy="744958"/>
                </a:xfrm>
                <a:custGeom>
                  <a:avLst/>
                  <a:gdLst>
                    <a:gd name="connsiteX0" fmla="*/ 0 w 1349893"/>
                    <a:gd name="connsiteY0" fmla="*/ 0 h 744962"/>
                    <a:gd name="connsiteX1" fmla="*/ 1349893 w 1349893"/>
                    <a:gd name="connsiteY1" fmla="*/ 0 h 744962"/>
                    <a:gd name="connsiteX2" fmla="*/ 1349893 w 1349893"/>
                    <a:gd name="connsiteY2" fmla="*/ 744962 h 744962"/>
                    <a:gd name="connsiteX3" fmla="*/ 0 w 1349893"/>
                    <a:gd name="connsiteY3" fmla="*/ 744962 h 744962"/>
                    <a:gd name="connsiteX4" fmla="*/ 0 w 1349893"/>
                    <a:gd name="connsiteY4" fmla="*/ 0 h 74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9893" h="744962">
                      <a:moveTo>
                        <a:pt x="0" y="0"/>
                      </a:moveTo>
                      <a:lnTo>
                        <a:pt x="1349893" y="0"/>
                      </a:lnTo>
                      <a:lnTo>
                        <a:pt x="1349893" y="744962"/>
                      </a:lnTo>
                      <a:lnTo>
                        <a:pt x="0" y="7449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8" name="Circular Arrow 26"/>
                <p:cNvSpPr/>
                <p:nvPr/>
              </p:nvSpPr>
              <p:spPr>
                <a:xfrm>
                  <a:off x="5689130" y="4010933"/>
                  <a:ext cx="2030988" cy="2030989"/>
                </a:xfrm>
                <a:prstGeom prst="circularArrow">
                  <a:avLst>
                    <a:gd name="adj1" fmla="val 9877"/>
                    <a:gd name="adj2" fmla="val 576059"/>
                    <a:gd name="adj3" fmla="val 10428451"/>
                    <a:gd name="adj4" fmla="val 6925393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9" name="Freeform 27"/>
                <p:cNvSpPr/>
                <p:nvPr/>
              </p:nvSpPr>
              <p:spPr>
                <a:xfrm>
                  <a:off x="5481555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marL="0" marR="0" lvl="0" indent="0" algn="ctr" defTabSz="2400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0" name="Circular Arrow 28"/>
                <p:cNvSpPr/>
                <p:nvPr/>
              </p:nvSpPr>
              <p:spPr>
                <a:xfrm>
                  <a:off x="5760396" y="3939666"/>
                  <a:ext cx="1690435" cy="2030989"/>
                </a:xfrm>
                <a:prstGeom prst="circularArrow">
                  <a:avLst>
                    <a:gd name="adj1" fmla="val 9215"/>
                    <a:gd name="adj2" fmla="val 576059"/>
                    <a:gd name="adj3" fmla="val 17939019"/>
                    <a:gd name="adj4" fmla="val 14501679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</p:grpSp>
        </p:grpSp>
        <p:sp>
          <p:nvSpPr>
            <p:cNvPr id="31" name="Oval 35"/>
            <p:cNvSpPr/>
            <p:nvPr/>
          </p:nvSpPr>
          <p:spPr bwMode="auto">
            <a:xfrm>
              <a:off x="909000" y="6456327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72496" y="5891428"/>
              <a:ext cx="1184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Process Locator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73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Bin-Deployment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DE" b="1" dirty="0" smtClean="0"/>
              <a:t>Vorgehen &amp; Lösung</a:t>
            </a:r>
          </a:p>
          <a:p>
            <a:endParaRPr lang="de-DE" dirty="0" smtClean="0"/>
          </a:p>
          <a:p>
            <a:r>
              <a:rPr lang="de-DE" dirty="0" smtClean="0"/>
              <a:t>Solutions </a:t>
            </a:r>
            <a:r>
              <a:rPr lang="de-DE" dirty="0"/>
              <a:t>in bin-Ordner </a:t>
            </a:r>
            <a:r>
              <a:rPr lang="de-DE" dirty="0" err="1" smtClean="0"/>
              <a:t>deployen</a:t>
            </a:r>
            <a:endParaRPr lang="de-DE" dirty="0" smtClean="0"/>
          </a:p>
          <a:p>
            <a:endParaRPr lang="de-DE" dirty="0"/>
          </a:p>
          <a:p>
            <a:r>
              <a:rPr lang="de-DE" dirty="0"/>
              <a:t>Out-of-the-Box für </a:t>
            </a:r>
            <a:r>
              <a:rPr lang="de-DE" dirty="0" smtClean="0"/>
              <a:t>Web-Frontend-Code</a:t>
            </a:r>
          </a:p>
          <a:p>
            <a:endParaRPr lang="de-DE" dirty="0"/>
          </a:p>
          <a:p>
            <a:r>
              <a:rPr lang="de-DE" dirty="0" err="1"/>
              <a:t>FeatureReceiver</a:t>
            </a:r>
            <a:r>
              <a:rPr lang="de-DE" dirty="0"/>
              <a:t> etc.: </a:t>
            </a:r>
            <a:endParaRPr lang="de-DE" dirty="0" smtClean="0"/>
          </a:p>
          <a:p>
            <a:pPr lvl="1"/>
            <a:r>
              <a:rPr lang="de-DE" dirty="0" smtClean="0"/>
              <a:t>GAC-Proxy</a:t>
            </a:r>
            <a:r>
              <a:rPr lang="de-DE" dirty="0"/>
              <a:t>, findet Implementierung im bin-Ordner via </a:t>
            </a:r>
            <a:r>
              <a:rPr lang="de-DE" dirty="0" err="1"/>
              <a:t>System.AppDomain.AssemblyResolve</a:t>
            </a: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30B3-0DAE-4823-83CA-F17D63C0375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06.06.2012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Agile SharePoint-Entwicklung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7809808" y="5338341"/>
            <a:ext cx="1184940" cy="842809"/>
            <a:chOff x="72496" y="5891428"/>
            <a:chExt cx="1184940" cy="842809"/>
          </a:xfrm>
        </p:grpSpPr>
        <p:grpSp>
          <p:nvGrpSpPr>
            <p:cNvPr id="26" name="Group 20"/>
            <p:cNvGrpSpPr>
              <a:grpSpLocks noChangeAspect="1"/>
            </p:cNvGrpSpPr>
            <p:nvPr/>
          </p:nvGrpSpPr>
          <p:grpSpPr>
            <a:xfrm>
              <a:off x="316495" y="6179460"/>
              <a:ext cx="690402" cy="554777"/>
              <a:chOff x="2234433" y="2014436"/>
              <a:chExt cx="5165617" cy="4150868"/>
            </a:xfrm>
          </p:grpSpPr>
          <p:grpSp>
            <p:nvGrpSpPr>
              <p:cNvPr id="29" name="Group 21"/>
              <p:cNvGrpSpPr/>
              <p:nvPr/>
            </p:nvGrpSpPr>
            <p:grpSpPr>
              <a:xfrm rot="17892723">
                <a:off x="2455749" y="1793120"/>
                <a:ext cx="3622375" cy="4065008"/>
                <a:chOff x="2760812" y="1598769"/>
                <a:chExt cx="3622375" cy="4065008"/>
              </a:xfrm>
            </p:grpSpPr>
            <p:sp>
              <p:nvSpPr>
                <p:cNvPr id="37" name="Freeform 29"/>
                <p:cNvSpPr/>
                <p:nvPr/>
              </p:nvSpPr>
              <p:spPr>
                <a:xfrm rot="3707277">
                  <a:off x="5061913" y="2347171"/>
                  <a:ext cx="1640226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8" name="Circular Arrow 30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7986"/>
                    <a:gd name="adj2" fmla="val 576426"/>
                    <a:gd name="adj3" fmla="val 3836017"/>
                    <a:gd name="adj4" fmla="val 21079189"/>
                    <a:gd name="adj5" fmla="val 9627"/>
                  </a:avLst>
                </a:prstGeom>
                <a:solidFill>
                  <a:srgbClr val="808080"/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9" name="Freeform 31"/>
                <p:cNvSpPr/>
                <p:nvPr/>
              </p:nvSpPr>
              <p:spPr>
                <a:xfrm rot="3707277">
                  <a:off x="3805535" y="4537312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0" name="Circular Arrow 32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9574"/>
                    <a:gd name="adj2" fmla="val 576426"/>
                    <a:gd name="adj3" fmla="val 10815196"/>
                    <a:gd name="adj4" fmla="val 6567710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41" name="Freeform 33"/>
                <p:cNvSpPr/>
                <p:nvPr/>
              </p:nvSpPr>
              <p:spPr>
                <a:xfrm rot="3707277">
                  <a:off x="2517447" y="2306278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2" name="Circular Arrow 34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8460"/>
                    <a:gd name="adj2" fmla="val 576426"/>
                    <a:gd name="adj3" fmla="val 18044237"/>
                    <a:gd name="adj4" fmla="val 13674333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</p:grpSp>
          <p:grpSp>
            <p:nvGrpSpPr>
              <p:cNvPr id="30" name="Group 22"/>
              <p:cNvGrpSpPr/>
              <p:nvPr/>
            </p:nvGrpSpPr>
            <p:grpSpPr>
              <a:xfrm>
                <a:off x="5096446" y="3931731"/>
                <a:ext cx="2303604" cy="2233573"/>
                <a:chOff x="5481555" y="3939666"/>
                <a:chExt cx="2303604" cy="2233573"/>
              </a:xfrm>
            </p:grpSpPr>
            <p:sp>
              <p:nvSpPr>
                <p:cNvPr id="31" name="Freeform 23"/>
                <p:cNvSpPr/>
                <p:nvPr/>
              </p:nvSpPr>
              <p:spPr>
                <a:xfrm>
                  <a:off x="6926126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2" name="Circular Arrow 24"/>
                <p:cNvSpPr/>
                <p:nvPr/>
              </p:nvSpPr>
              <p:spPr>
                <a:xfrm>
                  <a:off x="5617863" y="4010933"/>
                  <a:ext cx="2030988" cy="2030989"/>
                </a:xfrm>
                <a:prstGeom prst="circularArrow">
                  <a:avLst>
                    <a:gd name="adj1" fmla="val 9572"/>
                    <a:gd name="adj2" fmla="val 576059"/>
                    <a:gd name="adj3" fmla="val 2688001"/>
                    <a:gd name="adj4" fmla="val 20822857"/>
                    <a:gd name="adj5" fmla="val 9622"/>
                  </a:avLst>
                </a:prstGeom>
                <a:solidFill>
                  <a:srgbClr val="FFFFFF">
                    <a:lumMod val="75000"/>
                  </a:srgbClr>
                </a:solidFill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3" name="Freeform 25"/>
                <p:cNvSpPr/>
                <p:nvPr/>
              </p:nvSpPr>
              <p:spPr>
                <a:xfrm>
                  <a:off x="6029675" y="5428281"/>
                  <a:ext cx="1349889" cy="744958"/>
                </a:xfrm>
                <a:custGeom>
                  <a:avLst/>
                  <a:gdLst>
                    <a:gd name="connsiteX0" fmla="*/ 0 w 1349893"/>
                    <a:gd name="connsiteY0" fmla="*/ 0 h 744962"/>
                    <a:gd name="connsiteX1" fmla="*/ 1349893 w 1349893"/>
                    <a:gd name="connsiteY1" fmla="*/ 0 h 744962"/>
                    <a:gd name="connsiteX2" fmla="*/ 1349893 w 1349893"/>
                    <a:gd name="connsiteY2" fmla="*/ 744962 h 744962"/>
                    <a:gd name="connsiteX3" fmla="*/ 0 w 1349893"/>
                    <a:gd name="connsiteY3" fmla="*/ 744962 h 744962"/>
                    <a:gd name="connsiteX4" fmla="*/ 0 w 1349893"/>
                    <a:gd name="connsiteY4" fmla="*/ 0 h 74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9893" h="744962">
                      <a:moveTo>
                        <a:pt x="0" y="0"/>
                      </a:moveTo>
                      <a:lnTo>
                        <a:pt x="1349893" y="0"/>
                      </a:lnTo>
                      <a:lnTo>
                        <a:pt x="1349893" y="744962"/>
                      </a:lnTo>
                      <a:lnTo>
                        <a:pt x="0" y="7449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4" name="Circular Arrow 26"/>
                <p:cNvSpPr/>
                <p:nvPr/>
              </p:nvSpPr>
              <p:spPr>
                <a:xfrm>
                  <a:off x="5689130" y="4010933"/>
                  <a:ext cx="2030988" cy="2030989"/>
                </a:xfrm>
                <a:prstGeom prst="circularArrow">
                  <a:avLst>
                    <a:gd name="adj1" fmla="val 9877"/>
                    <a:gd name="adj2" fmla="val 576059"/>
                    <a:gd name="adj3" fmla="val 10428451"/>
                    <a:gd name="adj4" fmla="val 6925393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5" name="Freeform 27"/>
                <p:cNvSpPr/>
                <p:nvPr/>
              </p:nvSpPr>
              <p:spPr>
                <a:xfrm>
                  <a:off x="5481555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marL="0" marR="0" lvl="0" indent="0" algn="ctr" defTabSz="2400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6" name="Circular Arrow 28"/>
                <p:cNvSpPr/>
                <p:nvPr/>
              </p:nvSpPr>
              <p:spPr>
                <a:xfrm>
                  <a:off x="5760396" y="3939666"/>
                  <a:ext cx="1690435" cy="2030989"/>
                </a:xfrm>
                <a:prstGeom prst="circularArrow">
                  <a:avLst>
                    <a:gd name="adj1" fmla="val 9215"/>
                    <a:gd name="adj2" fmla="val 576059"/>
                    <a:gd name="adj3" fmla="val 17939019"/>
                    <a:gd name="adj4" fmla="val 14501679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</p:grpSp>
        </p:grpSp>
        <p:sp>
          <p:nvSpPr>
            <p:cNvPr id="27" name="Oval 35"/>
            <p:cNvSpPr/>
            <p:nvPr/>
          </p:nvSpPr>
          <p:spPr bwMode="auto">
            <a:xfrm>
              <a:off x="909000" y="6456327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72496" y="5891428"/>
              <a:ext cx="1184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Process Locator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7416000" y="864000"/>
            <a:ext cx="1512168" cy="1415526"/>
            <a:chOff x="3203848" y="4859635"/>
            <a:chExt cx="1512168" cy="1415526"/>
          </a:xfrm>
        </p:grpSpPr>
        <p:pic>
          <p:nvPicPr>
            <p:cNvPr id="44" name="Picture 4" descr="D:\adesso AG\adesso Proposal Management\Grafikpool (Rohdaten)\Fotolia_24805814_XXL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6" t="17545" r="12431"/>
            <a:stretch/>
          </p:blipFill>
          <p:spPr bwMode="auto">
            <a:xfrm>
              <a:off x="3203848" y="4859635"/>
              <a:ext cx="1512168" cy="1188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feld 44"/>
            <p:cNvSpPr txBox="1"/>
            <p:nvPr/>
          </p:nvSpPr>
          <p:spPr>
            <a:xfrm>
              <a:off x="3603940" y="5998162"/>
              <a:ext cx="686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solidFill>
                    <a:srgbClr val="B8B2AB"/>
                  </a:solidFill>
                </a:rPr>
                <a:t>Lösung</a:t>
              </a:r>
              <a:endParaRPr lang="de-DE" sz="1200" dirty="0">
                <a:solidFill>
                  <a:srgbClr val="B8B2A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73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Bin-Deployment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30B3-0DAE-4823-83CA-F17D63C0375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06.06.2012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Agile SharePoint-Entwicklung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7809808" y="5338341"/>
            <a:ext cx="1184940" cy="842809"/>
            <a:chOff x="72496" y="5891428"/>
            <a:chExt cx="1184940" cy="842809"/>
          </a:xfrm>
        </p:grpSpPr>
        <p:grpSp>
          <p:nvGrpSpPr>
            <p:cNvPr id="26" name="Group 20"/>
            <p:cNvGrpSpPr>
              <a:grpSpLocks noChangeAspect="1"/>
            </p:cNvGrpSpPr>
            <p:nvPr/>
          </p:nvGrpSpPr>
          <p:grpSpPr>
            <a:xfrm>
              <a:off x="316495" y="6179460"/>
              <a:ext cx="690402" cy="554777"/>
              <a:chOff x="2234433" y="2014436"/>
              <a:chExt cx="5165617" cy="4150868"/>
            </a:xfrm>
          </p:grpSpPr>
          <p:grpSp>
            <p:nvGrpSpPr>
              <p:cNvPr id="29" name="Group 21"/>
              <p:cNvGrpSpPr/>
              <p:nvPr/>
            </p:nvGrpSpPr>
            <p:grpSpPr>
              <a:xfrm rot="17892723">
                <a:off x="2455749" y="1793120"/>
                <a:ext cx="3622375" cy="4065008"/>
                <a:chOff x="2760812" y="1598769"/>
                <a:chExt cx="3622375" cy="4065008"/>
              </a:xfrm>
            </p:grpSpPr>
            <p:sp>
              <p:nvSpPr>
                <p:cNvPr id="37" name="Freeform 29"/>
                <p:cNvSpPr/>
                <p:nvPr/>
              </p:nvSpPr>
              <p:spPr>
                <a:xfrm rot="3707277">
                  <a:off x="5061913" y="2347171"/>
                  <a:ext cx="1640226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38" name="Circular Arrow 30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7986"/>
                    <a:gd name="adj2" fmla="val 576426"/>
                    <a:gd name="adj3" fmla="val 3836017"/>
                    <a:gd name="adj4" fmla="val 21079189"/>
                    <a:gd name="adj5" fmla="val 9627"/>
                  </a:avLst>
                </a:prstGeom>
                <a:solidFill>
                  <a:srgbClr val="808080"/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9" name="Freeform 31"/>
                <p:cNvSpPr/>
                <p:nvPr/>
              </p:nvSpPr>
              <p:spPr>
                <a:xfrm rot="3707277">
                  <a:off x="3805535" y="4537312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40" name="Circular Arrow 32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9574"/>
                    <a:gd name="adj2" fmla="val 576426"/>
                    <a:gd name="adj3" fmla="val 10815196"/>
                    <a:gd name="adj4" fmla="val 6567710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41" name="Freeform 33"/>
                <p:cNvSpPr/>
                <p:nvPr/>
              </p:nvSpPr>
              <p:spPr>
                <a:xfrm rot="3707277">
                  <a:off x="2517447" y="2306278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42" name="Circular Arrow 34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8460"/>
                    <a:gd name="adj2" fmla="val 576426"/>
                    <a:gd name="adj3" fmla="val 18044237"/>
                    <a:gd name="adj4" fmla="val 13674333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</p:grpSp>
          <p:grpSp>
            <p:nvGrpSpPr>
              <p:cNvPr id="30" name="Group 22"/>
              <p:cNvGrpSpPr/>
              <p:nvPr/>
            </p:nvGrpSpPr>
            <p:grpSpPr>
              <a:xfrm>
                <a:off x="5096446" y="3931731"/>
                <a:ext cx="2303604" cy="2233573"/>
                <a:chOff x="5481555" y="3939666"/>
                <a:chExt cx="2303604" cy="2233573"/>
              </a:xfrm>
            </p:grpSpPr>
            <p:sp>
              <p:nvSpPr>
                <p:cNvPr id="31" name="Freeform 23"/>
                <p:cNvSpPr/>
                <p:nvPr/>
              </p:nvSpPr>
              <p:spPr>
                <a:xfrm>
                  <a:off x="6926126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32" name="Circular Arrow 24"/>
                <p:cNvSpPr/>
                <p:nvPr/>
              </p:nvSpPr>
              <p:spPr>
                <a:xfrm>
                  <a:off x="5617863" y="4010933"/>
                  <a:ext cx="2030988" cy="2030989"/>
                </a:xfrm>
                <a:prstGeom prst="circularArrow">
                  <a:avLst>
                    <a:gd name="adj1" fmla="val 9572"/>
                    <a:gd name="adj2" fmla="val 576059"/>
                    <a:gd name="adj3" fmla="val 2688001"/>
                    <a:gd name="adj4" fmla="val 20822857"/>
                    <a:gd name="adj5" fmla="val 9622"/>
                  </a:avLst>
                </a:prstGeom>
                <a:solidFill>
                  <a:srgbClr val="FFFFFF">
                    <a:lumMod val="75000"/>
                  </a:srgbClr>
                </a:solidFill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3" name="Freeform 25"/>
                <p:cNvSpPr/>
                <p:nvPr/>
              </p:nvSpPr>
              <p:spPr>
                <a:xfrm>
                  <a:off x="6029675" y="5428281"/>
                  <a:ext cx="1349889" cy="744958"/>
                </a:xfrm>
                <a:custGeom>
                  <a:avLst/>
                  <a:gdLst>
                    <a:gd name="connsiteX0" fmla="*/ 0 w 1349893"/>
                    <a:gd name="connsiteY0" fmla="*/ 0 h 744962"/>
                    <a:gd name="connsiteX1" fmla="*/ 1349893 w 1349893"/>
                    <a:gd name="connsiteY1" fmla="*/ 0 h 744962"/>
                    <a:gd name="connsiteX2" fmla="*/ 1349893 w 1349893"/>
                    <a:gd name="connsiteY2" fmla="*/ 744962 h 744962"/>
                    <a:gd name="connsiteX3" fmla="*/ 0 w 1349893"/>
                    <a:gd name="connsiteY3" fmla="*/ 744962 h 744962"/>
                    <a:gd name="connsiteX4" fmla="*/ 0 w 1349893"/>
                    <a:gd name="connsiteY4" fmla="*/ 0 h 74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9893" h="744962">
                      <a:moveTo>
                        <a:pt x="0" y="0"/>
                      </a:moveTo>
                      <a:lnTo>
                        <a:pt x="1349893" y="0"/>
                      </a:lnTo>
                      <a:lnTo>
                        <a:pt x="1349893" y="744962"/>
                      </a:lnTo>
                      <a:lnTo>
                        <a:pt x="0" y="7449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34" name="Circular Arrow 26"/>
                <p:cNvSpPr/>
                <p:nvPr/>
              </p:nvSpPr>
              <p:spPr>
                <a:xfrm>
                  <a:off x="5689130" y="4010933"/>
                  <a:ext cx="2030988" cy="2030989"/>
                </a:xfrm>
                <a:prstGeom prst="circularArrow">
                  <a:avLst>
                    <a:gd name="adj1" fmla="val 9877"/>
                    <a:gd name="adj2" fmla="val 576059"/>
                    <a:gd name="adj3" fmla="val 10428451"/>
                    <a:gd name="adj4" fmla="val 6925393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5" name="Freeform 27"/>
                <p:cNvSpPr/>
                <p:nvPr/>
              </p:nvSpPr>
              <p:spPr>
                <a:xfrm>
                  <a:off x="5481555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algn="ctr" defTabSz="2400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400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36" name="Circular Arrow 28"/>
                <p:cNvSpPr/>
                <p:nvPr/>
              </p:nvSpPr>
              <p:spPr>
                <a:xfrm>
                  <a:off x="5760396" y="3939666"/>
                  <a:ext cx="1690435" cy="2030989"/>
                </a:xfrm>
                <a:prstGeom prst="circularArrow">
                  <a:avLst>
                    <a:gd name="adj1" fmla="val 9215"/>
                    <a:gd name="adj2" fmla="val 576059"/>
                    <a:gd name="adj3" fmla="val 17939019"/>
                    <a:gd name="adj4" fmla="val 14501679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</p:grpSp>
        </p:grpSp>
        <p:sp>
          <p:nvSpPr>
            <p:cNvPr id="27" name="Oval 35"/>
            <p:cNvSpPr/>
            <p:nvPr/>
          </p:nvSpPr>
          <p:spPr bwMode="auto">
            <a:xfrm>
              <a:off x="909000" y="6456327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0" tIns="0" rIns="0" bIns="0" rtlCol="0" anchor="ctr"/>
            <a:lstStyle/>
            <a:p>
              <a:pPr algn="ctr"/>
              <a:endParaRPr lang="en-US" sz="1000" b="1" kern="0">
                <a:solidFill>
                  <a:prstClr val="white"/>
                </a:solidFill>
                <a:ea typeface="ＭＳ Ｐゴシック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72496" y="5891428"/>
              <a:ext cx="1184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b="1" kern="0" dirty="0" smtClean="0">
                  <a:solidFill>
                    <a:srgbClr val="808080"/>
                  </a:solidFill>
                </a:rPr>
                <a:t>Process Locator</a:t>
              </a:r>
              <a:endParaRPr lang="de-DE" sz="1000" b="1" kern="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7416000" y="864000"/>
            <a:ext cx="1512168" cy="1415526"/>
            <a:chOff x="3203848" y="4859635"/>
            <a:chExt cx="1512168" cy="1415526"/>
          </a:xfrm>
        </p:grpSpPr>
        <p:pic>
          <p:nvPicPr>
            <p:cNvPr id="44" name="Picture 4" descr="D:\adesso AG\adesso Proposal Management\Grafikpool (Rohdaten)\Fotolia_24805814_XXL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6" t="17545" r="12431"/>
            <a:stretch/>
          </p:blipFill>
          <p:spPr bwMode="auto">
            <a:xfrm>
              <a:off x="3203848" y="4859635"/>
              <a:ext cx="1512168" cy="1188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feld 44"/>
            <p:cNvSpPr txBox="1"/>
            <p:nvPr/>
          </p:nvSpPr>
          <p:spPr>
            <a:xfrm>
              <a:off x="3603940" y="5998162"/>
              <a:ext cx="686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solidFill>
                    <a:srgbClr val="B8B2AB"/>
                  </a:solidFill>
                </a:rPr>
                <a:t>Lösung</a:t>
              </a:r>
              <a:endParaRPr lang="de-DE" sz="1200" dirty="0">
                <a:solidFill>
                  <a:srgbClr val="B8B2AB"/>
                </a:solidFill>
              </a:endParaRPr>
            </a:p>
          </p:txBody>
        </p:sp>
      </p:grpSp>
      <p:sp>
        <p:nvSpPr>
          <p:cNvPr id="46" name="Rectangle 13"/>
          <p:cNvSpPr/>
          <p:nvPr/>
        </p:nvSpPr>
        <p:spPr bwMode="auto">
          <a:xfrm>
            <a:off x="4431630" y="2174720"/>
            <a:ext cx="3384377" cy="3816424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t>bin</a:t>
            </a:r>
          </a:p>
        </p:txBody>
      </p:sp>
      <p:sp>
        <p:nvSpPr>
          <p:cNvPr id="47" name="Rectangle 14"/>
          <p:cNvSpPr/>
          <p:nvPr/>
        </p:nvSpPr>
        <p:spPr bwMode="auto">
          <a:xfrm>
            <a:off x="189560" y="2174720"/>
            <a:ext cx="3954039" cy="3816423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t>GAC</a:t>
            </a:r>
          </a:p>
        </p:txBody>
      </p:sp>
      <p:sp>
        <p:nvSpPr>
          <p:cNvPr id="48" name="Rectangle 4"/>
          <p:cNvSpPr/>
          <p:nvPr/>
        </p:nvSpPr>
        <p:spPr bwMode="auto">
          <a:xfrm>
            <a:off x="2492245" y="1382632"/>
            <a:ext cx="2731474" cy="576064"/>
          </a:xfrm>
          <a:prstGeom prst="rect">
            <a:avLst/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t>vssphost4.exe</a:t>
            </a:r>
          </a:p>
        </p:txBody>
      </p:sp>
      <p:sp>
        <p:nvSpPr>
          <p:cNvPr id="49" name="Rectangle 10"/>
          <p:cNvSpPr/>
          <p:nvPr/>
        </p:nvSpPr>
        <p:spPr bwMode="auto">
          <a:xfrm>
            <a:off x="373447" y="3974920"/>
            <a:ext cx="3600725" cy="1875165"/>
          </a:xfrm>
          <a:prstGeom prst="rect">
            <a:avLst/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t>container.dll</a:t>
            </a:r>
          </a:p>
        </p:txBody>
      </p:sp>
      <p:sp>
        <p:nvSpPr>
          <p:cNvPr id="50" name="Rectangle 7"/>
          <p:cNvSpPr/>
          <p:nvPr/>
        </p:nvSpPr>
        <p:spPr bwMode="auto">
          <a:xfrm>
            <a:off x="530544" y="4478976"/>
            <a:ext cx="3240167" cy="504056"/>
          </a:xfrm>
          <a:prstGeom prst="rect">
            <a:avLst/>
          </a:prstGeom>
          <a:solidFill>
            <a:srgbClr val="FFFFFF">
              <a:lumMod val="50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t>FeatureReceiverProxy</a:t>
            </a: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1" name="Rectangle 11"/>
          <p:cNvSpPr/>
          <p:nvPr/>
        </p:nvSpPr>
        <p:spPr bwMode="auto">
          <a:xfrm>
            <a:off x="373447" y="2606768"/>
            <a:ext cx="3600726" cy="1212879"/>
          </a:xfrm>
          <a:prstGeom prst="rect">
            <a:avLst/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t>SharePoint</a:t>
            </a:r>
          </a:p>
        </p:txBody>
      </p:sp>
      <p:sp>
        <p:nvSpPr>
          <p:cNvPr id="52" name="Rectangle 5"/>
          <p:cNvSpPr/>
          <p:nvPr/>
        </p:nvSpPr>
        <p:spPr bwMode="auto">
          <a:xfrm>
            <a:off x="524656" y="3110824"/>
            <a:ext cx="3258902" cy="504056"/>
          </a:xfrm>
          <a:prstGeom prst="rect">
            <a:avLst/>
          </a:prstGeom>
          <a:solidFill>
            <a:srgbClr val="FFFFFF">
              <a:lumMod val="50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t>SPFeatureReceiver</a:t>
            </a: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3" name="Rectangle 12"/>
          <p:cNvSpPr/>
          <p:nvPr/>
        </p:nvSpPr>
        <p:spPr bwMode="auto">
          <a:xfrm>
            <a:off x="4600639" y="3974920"/>
            <a:ext cx="3014972" cy="1875165"/>
          </a:xfrm>
          <a:prstGeom prst="rect">
            <a:avLst/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t>implementierung.dll</a:t>
            </a:r>
          </a:p>
        </p:txBody>
      </p:sp>
      <p:sp>
        <p:nvSpPr>
          <p:cNvPr id="54" name="Rectangle 9"/>
          <p:cNvSpPr/>
          <p:nvPr/>
        </p:nvSpPr>
        <p:spPr bwMode="auto">
          <a:xfrm>
            <a:off x="4844950" y="4478976"/>
            <a:ext cx="2520280" cy="504056"/>
          </a:xfrm>
          <a:prstGeom prst="rect">
            <a:avLst/>
          </a:prstGeom>
          <a:solidFill>
            <a:srgbClr val="FFFFFF">
              <a:lumMod val="50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t>FeatureReceiver</a:t>
            </a: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cxnSp>
        <p:nvCxnSpPr>
          <p:cNvPr id="55" name="Straight Arrow Connector 15"/>
          <p:cNvCxnSpPr>
            <a:stCxn id="50" idx="0"/>
            <a:endCxn id="52" idx="2"/>
          </p:cNvCxnSpPr>
          <p:nvPr/>
        </p:nvCxnSpPr>
        <p:spPr bwMode="auto">
          <a:xfrm flipV="1">
            <a:off x="2150628" y="3614880"/>
            <a:ext cx="3479" cy="864096"/>
          </a:xfrm>
          <a:prstGeom prst="straightConnector1">
            <a:avLst/>
          </a:prstGeom>
          <a:solidFill>
            <a:srgbClr val="BBE0E3"/>
          </a:solidFill>
          <a:ln w="63500" cap="flat" cmpd="sng" algn="ctr">
            <a:solidFill>
              <a:srgbClr val="000000">
                <a:lumMod val="85000"/>
                <a:lumOff val="15000"/>
              </a:srgb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Rectangle 17"/>
          <p:cNvSpPr/>
          <p:nvPr/>
        </p:nvSpPr>
        <p:spPr bwMode="auto">
          <a:xfrm>
            <a:off x="511810" y="5158950"/>
            <a:ext cx="3258901" cy="504056"/>
          </a:xfrm>
          <a:prstGeom prst="rect">
            <a:avLst/>
          </a:prstGeom>
          <a:solidFill>
            <a:srgbClr val="FFFFFF">
              <a:lumMod val="50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t>Feature.xml</a:t>
            </a:r>
          </a:p>
        </p:txBody>
      </p:sp>
      <p:cxnSp>
        <p:nvCxnSpPr>
          <p:cNvPr id="57" name="Straight Arrow Connector 23"/>
          <p:cNvCxnSpPr/>
          <p:nvPr/>
        </p:nvCxnSpPr>
        <p:spPr bwMode="auto">
          <a:xfrm>
            <a:off x="3207495" y="1958696"/>
            <a:ext cx="0" cy="3200254"/>
          </a:xfrm>
          <a:prstGeom prst="straightConnector1">
            <a:avLst/>
          </a:prstGeom>
          <a:solidFill>
            <a:srgbClr val="BBE0E3"/>
          </a:solidFill>
          <a:ln w="38100" cap="flat" cmpd="sng" algn="ctr">
            <a:solidFill>
              <a:srgbClr val="DF8C27"/>
            </a:solidFill>
            <a:prstDash val="solid"/>
            <a:round/>
            <a:headEnd type="none" w="med" len="med"/>
            <a:tailEnd type="arrow"/>
          </a:ln>
          <a:effectLst>
            <a:outerShdw blurRad="127000" dist="38100" dir="2700000" algn="ctr" rotWithShape="0">
              <a:srgbClr val="000000"/>
            </a:outerShdw>
          </a:effectLst>
          <a:extLst/>
        </p:spPr>
      </p:cxnSp>
      <p:sp>
        <p:nvSpPr>
          <p:cNvPr id="58" name="TextBox 24"/>
          <p:cNvSpPr txBox="1"/>
          <p:nvPr/>
        </p:nvSpPr>
        <p:spPr>
          <a:xfrm>
            <a:off x="3279503" y="2030704"/>
            <a:ext cx="800219" cy="461665"/>
          </a:xfrm>
          <a:prstGeom prst="rect">
            <a:avLst/>
          </a:prstGeom>
          <a:solidFill>
            <a:srgbClr val="DF8C27"/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liest</a:t>
            </a: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9" name="Straight Arrow Connector 30"/>
          <p:cNvCxnSpPr/>
          <p:nvPr/>
        </p:nvCxnSpPr>
        <p:spPr bwMode="auto">
          <a:xfrm>
            <a:off x="3207163" y="1945872"/>
            <a:ext cx="332" cy="2533104"/>
          </a:xfrm>
          <a:prstGeom prst="straightConnector1">
            <a:avLst/>
          </a:prstGeom>
          <a:solidFill>
            <a:srgbClr val="BBE0E3"/>
          </a:solidFill>
          <a:ln w="38100" cap="flat" cmpd="sng" algn="ctr">
            <a:solidFill>
              <a:srgbClr val="DF8C27"/>
            </a:solidFill>
            <a:prstDash val="solid"/>
            <a:round/>
            <a:headEnd type="none" w="med" len="med"/>
            <a:tailEnd type="arrow"/>
          </a:ln>
          <a:effectLst>
            <a:outerShdw blurRad="127000" dist="38100" dir="2700000" algn="ctr" rotWithShape="0">
              <a:srgbClr val="000000"/>
            </a:outerShdw>
          </a:effectLst>
          <a:extLst/>
        </p:spPr>
      </p:cxnSp>
      <p:sp>
        <p:nvSpPr>
          <p:cNvPr id="60" name="TextBox 31"/>
          <p:cNvSpPr txBox="1"/>
          <p:nvPr/>
        </p:nvSpPr>
        <p:spPr>
          <a:xfrm>
            <a:off x="3279171" y="2017880"/>
            <a:ext cx="2888932" cy="461665"/>
          </a:xfrm>
          <a:prstGeom prst="rect">
            <a:avLst/>
          </a:prstGeom>
          <a:solidFill>
            <a:srgbClr val="DF8C27"/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FeatureActivated</a:t>
            </a: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()</a:t>
            </a: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1" name="Straight Arrow Connector 34"/>
          <p:cNvCxnSpPr/>
          <p:nvPr/>
        </p:nvCxnSpPr>
        <p:spPr bwMode="auto">
          <a:xfrm>
            <a:off x="3770712" y="4731004"/>
            <a:ext cx="644924" cy="0"/>
          </a:xfrm>
          <a:prstGeom prst="straightConnector1">
            <a:avLst/>
          </a:prstGeom>
          <a:solidFill>
            <a:srgbClr val="BBE0E3"/>
          </a:solidFill>
          <a:ln w="38100" cap="flat" cmpd="sng" algn="ctr">
            <a:solidFill>
              <a:srgbClr val="DF8C27"/>
            </a:solidFill>
            <a:prstDash val="solid"/>
            <a:round/>
            <a:headEnd type="none" w="med" len="med"/>
            <a:tailEnd type="arrow"/>
          </a:ln>
          <a:effectLst>
            <a:outerShdw blurRad="127000" dist="38100" dir="2700000" algn="ctr" rotWithShape="0">
              <a:srgbClr val="000000"/>
            </a:outerShdw>
          </a:effectLst>
          <a:extLst/>
        </p:spPr>
      </p:cxnSp>
      <p:sp>
        <p:nvSpPr>
          <p:cNvPr id="62" name="TextBox 35"/>
          <p:cNvSpPr txBox="1"/>
          <p:nvPr/>
        </p:nvSpPr>
        <p:spPr>
          <a:xfrm>
            <a:off x="3854120" y="4883984"/>
            <a:ext cx="2821606" cy="461665"/>
          </a:xfrm>
          <a:prstGeom prst="rect">
            <a:avLst/>
          </a:prstGeom>
          <a:solidFill>
            <a:srgbClr val="DF8C27"/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AssemblyResolve</a:t>
            </a: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3" name="Straight Arrow Connector 38"/>
          <p:cNvCxnSpPr/>
          <p:nvPr/>
        </p:nvCxnSpPr>
        <p:spPr bwMode="auto">
          <a:xfrm>
            <a:off x="3757260" y="4731004"/>
            <a:ext cx="1087690" cy="0"/>
          </a:xfrm>
          <a:prstGeom prst="straightConnector1">
            <a:avLst/>
          </a:prstGeom>
          <a:solidFill>
            <a:srgbClr val="BBE0E3"/>
          </a:solidFill>
          <a:ln w="38100" cap="flat" cmpd="sng" algn="ctr">
            <a:solidFill>
              <a:srgbClr val="DF8C27"/>
            </a:solidFill>
            <a:prstDash val="solid"/>
            <a:round/>
            <a:headEnd type="none" w="med" len="med"/>
            <a:tailEnd type="arrow"/>
          </a:ln>
          <a:effectLst>
            <a:outerShdw blurRad="127000" dist="38100" dir="2700000" algn="ctr" rotWithShape="0">
              <a:srgbClr val="000000"/>
            </a:outerShdw>
          </a:effectLst>
          <a:extLst/>
        </p:spPr>
      </p:cxnSp>
      <p:sp>
        <p:nvSpPr>
          <p:cNvPr id="64" name="TextBox 39"/>
          <p:cNvSpPr txBox="1"/>
          <p:nvPr/>
        </p:nvSpPr>
        <p:spPr>
          <a:xfrm>
            <a:off x="3840668" y="4883984"/>
            <a:ext cx="2888932" cy="461665"/>
          </a:xfrm>
          <a:prstGeom prst="rect">
            <a:avLst/>
          </a:prstGeom>
          <a:solidFill>
            <a:srgbClr val="DF8C27"/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FeatureActivated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24844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60" grpId="0" animBg="1"/>
      <p:bldP spid="62" grpId="0" animBg="1"/>
      <p:bldP spid="62" grpId="1" animBg="1"/>
      <p:bldP spid="6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Abhängigkeiten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DE" b="1" dirty="0" smtClean="0"/>
              <a:t>Abhängigkeiten &amp; Testbarkeit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Zugriff </a:t>
            </a:r>
            <a:r>
              <a:rPr lang="de-DE" dirty="0"/>
              <a:t>auf lokale </a:t>
            </a:r>
            <a:r>
              <a:rPr lang="de-DE" dirty="0" smtClean="0"/>
              <a:t>Ressourcen</a:t>
            </a:r>
          </a:p>
          <a:p>
            <a:r>
              <a:rPr lang="de-DE" dirty="0" smtClean="0"/>
              <a:t>Direkter </a:t>
            </a:r>
            <a:r>
              <a:rPr lang="de-DE" dirty="0"/>
              <a:t>Zugriff verhindert isolierte Testbarkeit 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30B3-0DAE-4823-83CA-F17D63C0375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06.06.2012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Agile SharePoint-Entwicklung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7809808" y="5338341"/>
            <a:ext cx="1184940" cy="842809"/>
            <a:chOff x="72496" y="5891428"/>
            <a:chExt cx="1184940" cy="842809"/>
          </a:xfrm>
        </p:grpSpPr>
        <p:grpSp>
          <p:nvGrpSpPr>
            <p:cNvPr id="26" name="Group 20"/>
            <p:cNvGrpSpPr>
              <a:grpSpLocks noChangeAspect="1"/>
            </p:cNvGrpSpPr>
            <p:nvPr/>
          </p:nvGrpSpPr>
          <p:grpSpPr>
            <a:xfrm>
              <a:off x="316495" y="6179460"/>
              <a:ext cx="690402" cy="554777"/>
              <a:chOff x="2234433" y="2014436"/>
              <a:chExt cx="5165617" cy="4150868"/>
            </a:xfrm>
          </p:grpSpPr>
          <p:grpSp>
            <p:nvGrpSpPr>
              <p:cNvPr id="29" name="Group 21"/>
              <p:cNvGrpSpPr/>
              <p:nvPr/>
            </p:nvGrpSpPr>
            <p:grpSpPr>
              <a:xfrm rot="17892723">
                <a:off x="2455749" y="1793120"/>
                <a:ext cx="3622375" cy="4065008"/>
                <a:chOff x="2760812" y="1598769"/>
                <a:chExt cx="3622375" cy="4065008"/>
              </a:xfrm>
            </p:grpSpPr>
            <p:sp>
              <p:nvSpPr>
                <p:cNvPr id="37" name="Freeform 29"/>
                <p:cNvSpPr/>
                <p:nvPr/>
              </p:nvSpPr>
              <p:spPr>
                <a:xfrm rot="3707277">
                  <a:off x="5061913" y="2347171"/>
                  <a:ext cx="1640226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38" name="Circular Arrow 30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7986"/>
                    <a:gd name="adj2" fmla="val 576426"/>
                    <a:gd name="adj3" fmla="val 3836017"/>
                    <a:gd name="adj4" fmla="val 21079189"/>
                    <a:gd name="adj5" fmla="val 9627"/>
                  </a:avLst>
                </a:prstGeom>
                <a:solidFill>
                  <a:srgbClr val="808080"/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9" name="Freeform 31"/>
                <p:cNvSpPr/>
                <p:nvPr/>
              </p:nvSpPr>
              <p:spPr>
                <a:xfrm rot="3707277">
                  <a:off x="3805535" y="4537312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40" name="Circular Arrow 32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9574"/>
                    <a:gd name="adj2" fmla="val 576426"/>
                    <a:gd name="adj3" fmla="val 10815196"/>
                    <a:gd name="adj4" fmla="val 6567710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41" name="Freeform 33"/>
                <p:cNvSpPr/>
                <p:nvPr/>
              </p:nvSpPr>
              <p:spPr>
                <a:xfrm rot="3707277">
                  <a:off x="2517447" y="2306278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42" name="Circular Arrow 34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8460"/>
                    <a:gd name="adj2" fmla="val 576426"/>
                    <a:gd name="adj3" fmla="val 18044237"/>
                    <a:gd name="adj4" fmla="val 13674333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</p:grpSp>
          <p:grpSp>
            <p:nvGrpSpPr>
              <p:cNvPr id="30" name="Group 22"/>
              <p:cNvGrpSpPr/>
              <p:nvPr/>
            </p:nvGrpSpPr>
            <p:grpSpPr>
              <a:xfrm>
                <a:off x="5096446" y="3931731"/>
                <a:ext cx="2303604" cy="2233573"/>
                <a:chOff x="5481555" y="3939666"/>
                <a:chExt cx="2303604" cy="2233573"/>
              </a:xfrm>
            </p:grpSpPr>
            <p:sp>
              <p:nvSpPr>
                <p:cNvPr id="31" name="Freeform 23"/>
                <p:cNvSpPr/>
                <p:nvPr/>
              </p:nvSpPr>
              <p:spPr>
                <a:xfrm>
                  <a:off x="6926126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32" name="Circular Arrow 24"/>
                <p:cNvSpPr/>
                <p:nvPr/>
              </p:nvSpPr>
              <p:spPr>
                <a:xfrm>
                  <a:off x="5617863" y="4010933"/>
                  <a:ext cx="2030988" cy="2030989"/>
                </a:xfrm>
                <a:prstGeom prst="circularArrow">
                  <a:avLst>
                    <a:gd name="adj1" fmla="val 9572"/>
                    <a:gd name="adj2" fmla="val 576059"/>
                    <a:gd name="adj3" fmla="val 2688001"/>
                    <a:gd name="adj4" fmla="val 20822857"/>
                    <a:gd name="adj5" fmla="val 9622"/>
                  </a:avLst>
                </a:prstGeom>
                <a:solidFill>
                  <a:srgbClr val="FFFFFF">
                    <a:lumMod val="75000"/>
                  </a:srgbClr>
                </a:solidFill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3" name="Freeform 25"/>
                <p:cNvSpPr/>
                <p:nvPr/>
              </p:nvSpPr>
              <p:spPr>
                <a:xfrm>
                  <a:off x="6029675" y="5428281"/>
                  <a:ext cx="1349889" cy="744958"/>
                </a:xfrm>
                <a:custGeom>
                  <a:avLst/>
                  <a:gdLst>
                    <a:gd name="connsiteX0" fmla="*/ 0 w 1349893"/>
                    <a:gd name="connsiteY0" fmla="*/ 0 h 744962"/>
                    <a:gd name="connsiteX1" fmla="*/ 1349893 w 1349893"/>
                    <a:gd name="connsiteY1" fmla="*/ 0 h 744962"/>
                    <a:gd name="connsiteX2" fmla="*/ 1349893 w 1349893"/>
                    <a:gd name="connsiteY2" fmla="*/ 744962 h 744962"/>
                    <a:gd name="connsiteX3" fmla="*/ 0 w 1349893"/>
                    <a:gd name="connsiteY3" fmla="*/ 744962 h 744962"/>
                    <a:gd name="connsiteX4" fmla="*/ 0 w 1349893"/>
                    <a:gd name="connsiteY4" fmla="*/ 0 h 74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9893" h="744962">
                      <a:moveTo>
                        <a:pt x="0" y="0"/>
                      </a:moveTo>
                      <a:lnTo>
                        <a:pt x="1349893" y="0"/>
                      </a:lnTo>
                      <a:lnTo>
                        <a:pt x="1349893" y="744962"/>
                      </a:lnTo>
                      <a:lnTo>
                        <a:pt x="0" y="7449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34" name="Circular Arrow 26"/>
                <p:cNvSpPr/>
                <p:nvPr/>
              </p:nvSpPr>
              <p:spPr>
                <a:xfrm>
                  <a:off x="5689130" y="4010933"/>
                  <a:ext cx="2030988" cy="2030989"/>
                </a:xfrm>
                <a:prstGeom prst="circularArrow">
                  <a:avLst>
                    <a:gd name="adj1" fmla="val 9877"/>
                    <a:gd name="adj2" fmla="val 576059"/>
                    <a:gd name="adj3" fmla="val 10428451"/>
                    <a:gd name="adj4" fmla="val 6925393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5" name="Freeform 27"/>
                <p:cNvSpPr/>
                <p:nvPr/>
              </p:nvSpPr>
              <p:spPr>
                <a:xfrm>
                  <a:off x="5481555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algn="ctr" defTabSz="2400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400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36" name="Circular Arrow 28"/>
                <p:cNvSpPr/>
                <p:nvPr/>
              </p:nvSpPr>
              <p:spPr>
                <a:xfrm>
                  <a:off x="5760396" y="3939666"/>
                  <a:ext cx="1690435" cy="2030989"/>
                </a:xfrm>
                <a:prstGeom prst="circularArrow">
                  <a:avLst>
                    <a:gd name="adj1" fmla="val 9215"/>
                    <a:gd name="adj2" fmla="val 576059"/>
                    <a:gd name="adj3" fmla="val 17939019"/>
                    <a:gd name="adj4" fmla="val 14501679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</p:grpSp>
        </p:grpSp>
        <p:sp>
          <p:nvSpPr>
            <p:cNvPr id="27" name="Oval 35"/>
            <p:cNvSpPr/>
            <p:nvPr/>
          </p:nvSpPr>
          <p:spPr bwMode="auto">
            <a:xfrm>
              <a:off x="909000" y="6456327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0" tIns="0" rIns="0" bIns="0" rtlCol="0" anchor="ctr"/>
            <a:lstStyle/>
            <a:p>
              <a:pPr algn="ctr"/>
              <a:endParaRPr lang="en-US" sz="1000" b="1" kern="0">
                <a:solidFill>
                  <a:prstClr val="white"/>
                </a:solidFill>
                <a:ea typeface="ＭＳ Ｐゴシック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72496" y="5891428"/>
              <a:ext cx="1184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b="1" kern="0" dirty="0" smtClean="0">
                  <a:solidFill>
                    <a:srgbClr val="808080"/>
                  </a:solidFill>
                </a:rPr>
                <a:t>Process Locator</a:t>
              </a:r>
              <a:endParaRPr lang="de-DE" sz="1000" b="1" kern="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7630336" y="864000"/>
            <a:ext cx="1315552" cy="1420617"/>
            <a:chOff x="6223238" y="4877670"/>
            <a:chExt cx="1315552" cy="1420617"/>
          </a:xfrm>
        </p:grpSpPr>
        <p:sp>
          <p:nvSpPr>
            <p:cNvPr id="44" name="Textfeld 43"/>
            <p:cNvSpPr txBox="1"/>
            <p:nvPr/>
          </p:nvSpPr>
          <p:spPr>
            <a:xfrm>
              <a:off x="6472783" y="6021288"/>
              <a:ext cx="7553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Problem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pic>
          <p:nvPicPr>
            <p:cNvPr id="45" name="Picture 4" descr="D:\adesso AG\adesso Proposal Management\Grafikpool (Rohdaten)\Fotolia_19042070_V.svg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5" t="5357" r="-434" b="12308"/>
            <a:stretch/>
          </p:blipFill>
          <p:spPr bwMode="auto">
            <a:xfrm>
              <a:off x="6223238" y="4877670"/>
              <a:ext cx="1315552" cy="1178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Abgerundete rechteckige Legende 45"/>
            <p:cNvSpPr/>
            <p:nvPr/>
          </p:nvSpPr>
          <p:spPr bwMode="auto">
            <a:xfrm>
              <a:off x="6747098" y="5286085"/>
              <a:ext cx="561206" cy="305029"/>
            </a:xfrm>
            <a:prstGeom prst="wedgeRoundRectCallout">
              <a:avLst>
                <a:gd name="adj1" fmla="val -104610"/>
                <a:gd name="adj2" fmla="val 63843"/>
                <a:gd name="adj3" fmla="val 16667"/>
              </a:avLst>
            </a:prstGeom>
            <a:solidFill>
              <a:srgbClr val="FFFFFF"/>
            </a:solidFill>
            <a:ln w="25400" cap="flat" cmpd="sng" algn="ctr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???</a:t>
              </a:r>
              <a:endPara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7" name="Flowchart: Process 5"/>
          <p:cNvSpPr/>
          <p:nvPr/>
        </p:nvSpPr>
        <p:spPr bwMode="auto">
          <a:xfrm>
            <a:off x="827584" y="3862720"/>
            <a:ext cx="1728192" cy="576064"/>
          </a:xfrm>
          <a:prstGeom prst="flowChartProcess">
            <a:avLst/>
          </a:prstGeom>
          <a:solidFill>
            <a:srgbClr val="FFFFFF">
              <a:lumMod val="50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web.config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" name="Flowchart: Process 6"/>
          <p:cNvSpPr/>
          <p:nvPr/>
        </p:nvSpPr>
        <p:spPr bwMode="auto">
          <a:xfrm>
            <a:off x="2915816" y="3862720"/>
            <a:ext cx="2160240" cy="576064"/>
          </a:xfrm>
          <a:prstGeom prst="flowChartProcess">
            <a:avLst/>
          </a:prstGeom>
          <a:solidFill>
            <a:srgbClr val="FFFFFF">
              <a:lumMod val="50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WebServices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Flowchart: Process 7"/>
          <p:cNvSpPr/>
          <p:nvPr/>
        </p:nvSpPr>
        <p:spPr bwMode="auto">
          <a:xfrm>
            <a:off x="5436096" y="3862720"/>
            <a:ext cx="1440160" cy="576064"/>
          </a:xfrm>
          <a:prstGeom prst="flowChartProcess">
            <a:avLst/>
          </a:prstGeom>
          <a:solidFill>
            <a:srgbClr val="FFFFFF">
              <a:lumMod val="50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Log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" name="Flowchart: Process 8"/>
          <p:cNvSpPr/>
          <p:nvPr/>
        </p:nvSpPr>
        <p:spPr bwMode="auto">
          <a:xfrm>
            <a:off x="827584" y="2206536"/>
            <a:ext cx="6048671" cy="576064"/>
          </a:xfrm>
          <a:prstGeom prst="flowChartProcess">
            <a:avLst/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Klassen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1" name="Down Arrow 9"/>
          <p:cNvSpPr/>
          <p:nvPr/>
        </p:nvSpPr>
        <p:spPr bwMode="auto">
          <a:xfrm>
            <a:off x="1403648" y="2922424"/>
            <a:ext cx="288032" cy="864096"/>
          </a:xfrm>
          <a:prstGeom prst="downArrow">
            <a:avLst/>
          </a:prstGeom>
          <a:solidFill>
            <a:srgbClr val="000000">
              <a:lumMod val="75000"/>
              <a:lumOff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Down Arrow 13"/>
          <p:cNvSpPr/>
          <p:nvPr/>
        </p:nvSpPr>
        <p:spPr bwMode="auto">
          <a:xfrm>
            <a:off x="3707903" y="2922424"/>
            <a:ext cx="288032" cy="864096"/>
          </a:xfrm>
          <a:prstGeom prst="downArrow">
            <a:avLst/>
          </a:prstGeom>
          <a:solidFill>
            <a:srgbClr val="000000">
              <a:lumMod val="75000"/>
              <a:lumOff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Down Arrow 14"/>
          <p:cNvSpPr/>
          <p:nvPr/>
        </p:nvSpPr>
        <p:spPr bwMode="auto">
          <a:xfrm>
            <a:off x="6012160" y="2922424"/>
            <a:ext cx="288032" cy="864096"/>
          </a:xfrm>
          <a:prstGeom prst="downArrow">
            <a:avLst/>
          </a:prstGeom>
          <a:solidFill>
            <a:srgbClr val="000000">
              <a:lumMod val="75000"/>
              <a:lumOff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TextBox 12"/>
          <p:cNvSpPr txBox="1"/>
          <p:nvPr/>
        </p:nvSpPr>
        <p:spPr>
          <a:xfrm>
            <a:off x="827584" y="3093824"/>
            <a:ext cx="6048671" cy="369332"/>
          </a:xfrm>
          <a:prstGeom prst="rect">
            <a:avLst/>
          </a:prstGeom>
          <a:solidFill>
            <a:srgbClr val="DF8C27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Keine isolierte Testbarkeit möglich!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9533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Service-Locator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DE" b="1" dirty="0" smtClean="0"/>
              <a:t>Informationen zum Service-Locator</a:t>
            </a:r>
          </a:p>
          <a:p>
            <a:endParaRPr lang="de-DE" dirty="0" smtClean="0"/>
          </a:p>
          <a:p>
            <a:r>
              <a:rPr lang="de-DE" dirty="0" smtClean="0"/>
              <a:t>Microsoft-Empfehlung </a:t>
            </a:r>
            <a:r>
              <a:rPr lang="de-DE" dirty="0"/>
              <a:t>(Patterns &amp; Practices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de-DE" dirty="0"/>
              <a:t>Anti-Pattern: Implizite Abhängigkeiten </a:t>
            </a:r>
            <a:endParaRPr lang="de-DE" dirty="0" smtClean="0"/>
          </a:p>
          <a:p>
            <a:pPr lvl="1"/>
            <a:r>
              <a:rPr lang="de-DE" dirty="0" smtClean="0"/>
              <a:t>überraschende API-Nutzung</a:t>
            </a:r>
          </a:p>
          <a:p>
            <a:pPr lvl="1"/>
            <a:r>
              <a:rPr lang="de-DE" dirty="0" smtClean="0"/>
              <a:t>aufwändig </a:t>
            </a:r>
            <a:r>
              <a:rPr lang="de-DE" dirty="0"/>
              <a:t>zu testen (Locator-</a:t>
            </a:r>
            <a:r>
              <a:rPr lang="de-DE" dirty="0" err="1"/>
              <a:t>Reset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de-DE" dirty="0"/>
              <a:t>Details: </a:t>
            </a:r>
            <a:endParaRPr lang="de-DE" dirty="0" smtClean="0"/>
          </a:p>
          <a:p>
            <a:pPr lvl="1"/>
            <a:r>
              <a:rPr lang="de-DE" dirty="0" err="1" smtClean="0"/>
              <a:t>Dependency</a:t>
            </a:r>
            <a:r>
              <a:rPr lang="de-DE" dirty="0" smtClean="0"/>
              <a:t> </a:t>
            </a:r>
            <a:r>
              <a:rPr lang="de-DE" dirty="0" err="1"/>
              <a:t>Injection</a:t>
            </a:r>
            <a:r>
              <a:rPr lang="de-DE" dirty="0"/>
              <a:t> in .NET, Mark </a:t>
            </a:r>
            <a:r>
              <a:rPr lang="de-DE" dirty="0" smtClean="0"/>
              <a:t>Seemann,</a:t>
            </a:r>
          </a:p>
          <a:p>
            <a:pPr lvl="1"/>
            <a:r>
              <a:rPr lang="de-DE" dirty="0" smtClean="0"/>
              <a:t>Manning </a:t>
            </a:r>
            <a:r>
              <a:rPr lang="de-DE" dirty="0"/>
              <a:t>Publications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30B3-0DAE-4823-83CA-F17D63C0375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06.06.2012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Agile SharePoint-Entwicklung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7632000" y="864000"/>
            <a:ext cx="1315552" cy="1420617"/>
            <a:chOff x="6223238" y="4877670"/>
            <a:chExt cx="1315552" cy="1420617"/>
          </a:xfrm>
        </p:grpSpPr>
        <p:sp>
          <p:nvSpPr>
            <p:cNvPr id="26" name="Textfeld 25"/>
            <p:cNvSpPr txBox="1"/>
            <p:nvPr/>
          </p:nvSpPr>
          <p:spPr>
            <a:xfrm>
              <a:off x="6342849" y="6021288"/>
              <a:ext cx="9781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solidFill>
                    <a:schemeClr val="bg2"/>
                  </a:solidFill>
                </a:rPr>
                <a:t>Kommentar</a:t>
              </a:r>
              <a:endParaRPr lang="de-DE" sz="1200" dirty="0">
                <a:solidFill>
                  <a:schemeClr val="bg2"/>
                </a:solidFill>
              </a:endParaRPr>
            </a:p>
          </p:txBody>
        </p:sp>
        <p:pic>
          <p:nvPicPr>
            <p:cNvPr id="27" name="Picture 4" descr="D:\adesso AG\adesso Proposal Management\Grafikpool (Rohdaten)\Fotolia_19042070_V.svg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5" t="5357" r="-434" b="12308"/>
            <a:stretch/>
          </p:blipFill>
          <p:spPr bwMode="auto">
            <a:xfrm>
              <a:off x="6223238" y="4877670"/>
              <a:ext cx="1315552" cy="1178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Abgerundete rechteckige Legende 27"/>
            <p:cNvSpPr/>
            <p:nvPr/>
          </p:nvSpPr>
          <p:spPr bwMode="auto">
            <a:xfrm>
              <a:off x="6747098" y="5286085"/>
              <a:ext cx="561206" cy="305029"/>
            </a:xfrm>
            <a:prstGeom prst="wedgeRoundRectCallout">
              <a:avLst>
                <a:gd name="adj1" fmla="val -104610"/>
                <a:gd name="adj2" fmla="val 63843"/>
                <a:gd name="adj3" fmla="val 16667"/>
              </a:avLst>
            </a:prstGeom>
            <a:solidFill>
              <a:schemeClr val="bg1"/>
            </a:solidFill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b="1" dirty="0" smtClean="0"/>
                <a:t>! ! !</a:t>
              </a:r>
              <a:endPara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7809808" y="5338341"/>
            <a:ext cx="1184940" cy="842809"/>
            <a:chOff x="72496" y="5891428"/>
            <a:chExt cx="1184940" cy="842809"/>
          </a:xfrm>
        </p:grpSpPr>
        <p:grpSp>
          <p:nvGrpSpPr>
            <p:cNvPr id="30" name="Group 20"/>
            <p:cNvGrpSpPr>
              <a:grpSpLocks noChangeAspect="1"/>
            </p:cNvGrpSpPr>
            <p:nvPr/>
          </p:nvGrpSpPr>
          <p:grpSpPr>
            <a:xfrm>
              <a:off x="316495" y="6179460"/>
              <a:ext cx="690402" cy="554777"/>
              <a:chOff x="2234433" y="2014436"/>
              <a:chExt cx="5165617" cy="4150868"/>
            </a:xfrm>
          </p:grpSpPr>
          <p:grpSp>
            <p:nvGrpSpPr>
              <p:cNvPr id="33" name="Group 21"/>
              <p:cNvGrpSpPr/>
              <p:nvPr/>
            </p:nvGrpSpPr>
            <p:grpSpPr>
              <a:xfrm rot="17892723">
                <a:off x="2455749" y="1793120"/>
                <a:ext cx="3622375" cy="4065008"/>
                <a:chOff x="2760812" y="1598769"/>
                <a:chExt cx="3622375" cy="4065008"/>
              </a:xfrm>
            </p:grpSpPr>
            <p:sp>
              <p:nvSpPr>
                <p:cNvPr id="41" name="Freeform 29"/>
                <p:cNvSpPr/>
                <p:nvPr/>
              </p:nvSpPr>
              <p:spPr>
                <a:xfrm rot="3707277">
                  <a:off x="5061913" y="2347171"/>
                  <a:ext cx="1640226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2" name="Circular Arrow 30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7986"/>
                    <a:gd name="adj2" fmla="val 576426"/>
                    <a:gd name="adj3" fmla="val 3836017"/>
                    <a:gd name="adj4" fmla="val 21079189"/>
                    <a:gd name="adj5" fmla="val 9627"/>
                  </a:avLst>
                </a:prstGeom>
                <a:solidFill>
                  <a:srgbClr val="808080"/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43" name="Freeform 31"/>
                <p:cNvSpPr/>
                <p:nvPr/>
              </p:nvSpPr>
              <p:spPr>
                <a:xfrm rot="3707277">
                  <a:off x="3805535" y="4537312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4" name="Circular Arrow 32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9574"/>
                    <a:gd name="adj2" fmla="val 576426"/>
                    <a:gd name="adj3" fmla="val 10815196"/>
                    <a:gd name="adj4" fmla="val 6567710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45" name="Freeform 33"/>
                <p:cNvSpPr/>
                <p:nvPr/>
              </p:nvSpPr>
              <p:spPr>
                <a:xfrm rot="3707277">
                  <a:off x="2517447" y="2306278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6" name="Circular Arrow 34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8460"/>
                    <a:gd name="adj2" fmla="val 576426"/>
                    <a:gd name="adj3" fmla="val 18044237"/>
                    <a:gd name="adj4" fmla="val 13674333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</p:grpSp>
          <p:grpSp>
            <p:nvGrpSpPr>
              <p:cNvPr id="34" name="Group 22"/>
              <p:cNvGrpSpPr/>
              <p:nvPr/>
            </p:nvGrpSpPr>
            <p:grpSpPr>
              <a:xfrm>
                <a:off x="5096446" y="3931731"/>
                <a:ext cx="2303604" cy="2233573"/>
                <a:chOff x="5481555" y="3939666"/>
                <a:chExt cx="2303604" cy="2233573"/>
              </a:xfrm>
            </p:grpSpPr>
            <p:sp>
              <p:nvSpPr>
                <p:cNvPr id="35" name="Freeform 23"/>
                <p:cNvSpPr/>
                <p:nvPr/>
              </p:nvSpPr>
              <p:spPr>
                <a:xfrm>
                  <a:off x="6926126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6" name="Circular Arrow 24"/>
                <p:cNvSpPr/>
                <p:nvPr/>
              </p:nvSpPr>
              <p:spPr>
                <a:xfrm>
                  <a:off x="5617863" y="4010933"/>
                  <a:ext cx="2030988" cy="2030989"/>
                </a:xfrm>
                <a:prstGeom prst="circularArrow">
                  <a:avLst>
                    <a:gd name="adj1" fmla="val 9572"/>
                    <a:gd name="adj2" fmla="val 576059"/>
                    <a:gd name="adj3" fmla="val 2688001"/>
                    <a:gd name="adj4" fmla="val 20822857"/>
                    <a:gd name="adj5" fmla="val 9622"/>
                  </a:avLst>
                </a:prstGeom>
                <a:solidFill>
                  <a:srgbClr val="FFFFFF">
                    <a:lumMod val="75000"/>
                  </a:srgbClr>
                </a:solidFill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7" name="Freeform 25"/>
                <p:cNvSpPr/>
                <p:nvPr/>
              </p:nvSpPr>
              <p:spPr>
                <a:xfrm>
                  <a:off x="6029675" y="5428281"/>
                  <a:ext cx="1349889" cy="744958"/>
                </a:xfrm>
                <a:custGeom>
                  <a:avLst/>
                  <a:gdLst>
                    <a:gd name="connsiteX0" fmla="*/ 0 w 1349893"/>
                    <a:gd name="connsiteY0" fmla="*/ 0 h 744962"/>
                    <a:gd name="connsiteX1" fmla="*/ 1349893 w 1349893"/>
                    <a:gd name="connsiteY1" fmla="*/ 0 h 744962"/>
                    <a:gd name="connsiteX2" fmla="*/ 1349893 w 1349893"/>
                    <a:gd name="connsiteY2" fmla="*/ 744962 h 744962"/>
                    <a:gd name="connsiteX3" fmla="*/ 0 w 1349893"/>
                    <a:gd name="connsiteY3" fmla="*/ 744962 h 744962"/>
                    <a:gd name="connsiteX4" fmla="*/ 0 w 1349893"/>
                    <a:gd name="connsiteY4" fmla="*/ 0 h 74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9893" h="744962">
                      <a:moveTo>
                        <a:pt x="0" y="0"/>
                      </a:moveTo>
                      <a:lnTo>
                        <a:pt x="1349893" y="0"/>
                      </a:lnTo>
                      <a:lnTo>
                        <a:pt x="1349893" y="744962"/>
                      </a:lnTo>
                      <a:lnTo>
                        <a:pt x="0" y="7449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8" name="Circular Arrow 26"/>
                <p:cNvSpPr/>
                <p:nvPr/>
              </p:nvSpPr>
              <p:spPr>
                <a:xfrm>
                  <a:off x="5689130" y="4010933"/>
                  <a:ext cx="2030988" cy="2030989"/>
                </a:xfrm>
                <a:prstGeom prst="circularArrow">
                  <a:avLst>
                    <a:gd name="adj1" fmla="val 9877"/>
                    <a:gd name="adj2" fmla="val 576059"/>
                    <a:gd name="adj3" fmla="val 10428451"/>
                    <a:gd name="adj4" fmla="val 6925393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9" name="Freeform 27"/>
                <p:cNvSpPr/>
                <p:nvPr/>
              </p:nvSpPr>
              <p:spPr>
                <a:xfrm>
                  <a:off x="5481555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marL="0" marR="0" lvl="0" indent="0" algn="ctr" defTabSz="2400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0" name="Circular Arrow 28"/>
                <p:cNvSpPr/>
                <p:nvPr/>
              </p:nvSpPr>
              <p:spPr>
                <a:xfrm>
                  <a:off x="5760396" y="3939666"/>
                  <a:ext cx="1690435" cy="2030989"/>
                </a:xfrm>
                <a:prstGeom prst="circularArrow">
                  <a:avLst>
                    <a:gd name="adj1" fmla="val 9215"/>
                    <a:gd name="adj2" fmla="val 576059"/>
                    <a:gd name="adj3" fmla="val 17939019"/>
                    <a:gd name="adj4" fmla="val 14501679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</p:grpSp>
        </p:grpSp>
        <p:sp>
          <p:nvSpPr>
            <p:cNvPr id="31" name="Oval 35"/>
            <p:cNvSpPr/>
            <p:nvPr/>
          </p:nvSpPr>
          <p:spPr bwMode="auto">
            <a:xfrm>
              <a:off x="909000" y="6456327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72496" y="5891428"/>
              <a:ext cx="1184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Process Locator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33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Dependency</a:t>
            </a:r>
            <a:r>
              <a:rPr lang="de-DE" dirty="0" smtClean="0"/>
              <a:t> </a:t>
            </a:r>
            <a:r>
              <a:rPr lang="de-DE" dirty="0" err="1"/>
              <a:t>Injection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DE" b="1" dirty="0" smtClean="0"/>
              <a:t>Prinzip der </a:t>
            </a:r>
            <a:r>
              <a:rPr lang="de-DE" b="1" dirty="0" err="1" smtClean="0"/>
              <a:t>Dependency</a:t>
            </a:r>
            <a:r>
              <a:rPr lang="de-DE" b="1" dirty="0" smtClean="0"/>
              <a:t> </a:t>
            </a:r>
            <a:r>
              <a:rPr lang="de-DE" b="1" dirty="0" err="1" smtClean="0"/>
              <a:t>Injection</a:t>
            </a:r>
            <a:endParaRPr lang="de-DE" b="1" dirty="0" smtClean="0"/>
          </a:p>
          <a:p>
            <a:endParaRPr lang="de-DE" dirty="0" smtClean="0"/>
          </a:p>
          <a:p>
            <a:r>
              <a:rPr lang="de-DE" dirty="0" smtClean="0"/>
              <a:t>Prinzip</a:t>
            </a:r>
            <a:r>
              <a:rPr lang="de-DE" dirty="0"/>
              <a:t>: </a:t>
            </a:r>
            <a:endParaRPr lang="de-DE" dirty="0" smtClean="0"/>
          </a:p>
          <a:p>
            <a:pPr lvl="1"/>
            <a:r>
              <a:rPr lang="de-DE" dirty="0" smtClean="0"/>
              <a:t>Objekte </a:t>
            </a:r>
            <a:r>
              <a:rPr lang="de-DE" dirty="0"/>
              <a:t>bekommen Abhängigkeiten von außen </a:t>
            </a:r>
            <a:r>
              <a:rPr lang="de-DE" dirty="0" smtClean="0"/>
              <a:t>                                                   geliefert </a:t>
            </a:r>
            <a:r>
              <a:rPr lang="de-DE" dirty="0"/>
              <a:t>(</a:t>
            </a:r>
            <a:r>
              <a:rPr lang="de-DE" dirty="0" err="1" smtClean="0"/>
              <a:t>Constructor</a:t>
            </a:r>
            <a:r>
              <a:rPr lang="de-DE" dirty="0" smtClean="0"/>
              <a:t>-Parameter)</a:t>
            </a:r>
          </a:p>
          <a:p>
            <a:pPr lvl="1"/>
            <a:r>
              <a:rPr lang="de-DE" dirty="0" smtClean="0"/>
              <a:t>explizit</a:t>
            </a:r>
            <a:r>
              <a:rPr lang="de-DE" dirty="0"/>
              <a:t>, isolierte Tests einfach </a:t>
            </a:r>
            <a:r>
              <a:rPr lang="de-DE" dirty="0" smtClean="0"/>
              <a:t>möglich</a:t>
            </a:r>
          </a:p>
          <a:p>
            <a:endParaRPr lang="de-DE" dirty="0"/>
          </a:p>
          <a:p>
            <a:r>
              <a:rPr lang="de-DE" dirty="0"/>
              <a:t>SharePoint: </a:t>
            </a:r>
            <a:endParaRPr lang="de-DE" dirty="0" smtClean="0"/>
          </a:p>
          <a:p>
            <a:pPr lvl="1"/>
            <a:r>
              <a:rPr lang="de-DE" dirty="0" smtClean="0"/>
              <a:t>Kein </a:t>
            </a:r>
            <a:r>
              <a:rPr lang="de-DE" dirty="0"/>
              <a:t>DI </a:t>
            </a:r>
            <a:r>
              <a:rPr lang="de-DE" dirty="0" smtClean="0"/>
              <a:t>out-of-the-box;</a:t>
            </a:r>
          </a:p>
          <a:p>
            <a:pPr lvl="1"/>
            <a:r>
              <a:rPr lang="de-DE" dirty="0" smtClean="0"/>
              <a:t>Controls</a:t>
            </a:r>
            <a:r>
              <a:rPr lang="de-DE" dirty="0"/>
              <a:t>, Pages, etc. werden von SP instanziiert</a:t>
            </a:r>
          </a:p>
          <a:p>
            <a:endParaRPr lang="de-DE" dirty="0" smtClean="0"/>
          </a:p>
          <a:p>
            <a:r>
              <a:rPr lang="de-DE" dirty="0" err="1" smtClean="0"/>
              <a:t>Ninject</a:t>
            </a:r>
            <a:r>
              <a:rPr lang="de-DE" dirty="0" smtClean="0"/>
              <a:t>-Anbindung </a:t>
            </a:r>
            <a:r>
              <a:rPr lang="de-DE" dirty="0"/>
              <a:t>über </a:t>
            </a:r>
            <a:r>
              <a:rPr lang="de-DE" dirty="0" err="1"/>
              <a:t>Inject</a:t>
            </a:r>
            <a:r>
              <a:rPr lang="de-DE" dirty="0"/>
              <a:t>(</a:t>
            </a:r>
            <a:r>
              <a:rPr lang="de-DE" dirty="0" err="1"/>
              <a:t>this</a:t>
            </a:r>
            <a:r>
              <a:rPr lang="de-DE" dirty="0"/>
              <a:t>)-Basisklassen analog zu </a:t>
            </a:r>
            <a:r>
              <a:rPr lang="de-DE" dirty="0" err="1"/>
              <a:t>ninject.extensions.web</a:t>
            </a: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30B3-0DAE-4823-83CA-F17D63C0375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06.06.2012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Agile SharePoint-Entwicklung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7809808" y="5338341"/>
            <a:ext cx="1184940" cy="842809"/>
            <a:chOff x="72496" y="5891428"/>
            <a:chExt cx="1184940" cy="842809"/>
          </a:xfrm>
        </p:grpSpPr>
        <p:grpSp>
          <p:nvGrpSpPr>
            <p:cNvPr id="26" name="Group 20"/>
            <p:cNvGrpSpPr>
              <a:grpSpLocks noChangeAspect="1"/>
            </p:cNvGrpSpPr>
            <p:nvPr/>
          </p:nvGrpSpPr>
          <p:grpSpPr>
            <a:xfrm>
              <a:off x="316495" y="6179460"/>
              <a:ext cx="690402" cy="554777"/>
              <a:chOff x="2234433" y="2014436"/>
              <a:chExt cx="5165617" cy="4150868"/>
            </a:xfrm>
          </p:grpSpPr>
          <p:grpSp>
            <p:nvGrpSpPr>
              <p:cNvPr id="29" name="Group 21"/>
              <p:cNvGrpSpPr/>
              <p:nvPr/>
            </p:nvGrpSpPr>
            <p:grpSpPr>
              <a:xfrm rot="17892723">
                <a:off x="2455749" y="1793120"/>
                <a:ext cx="3622375" cy="4065008"/>
                <a:chOff x="2760812" y="1598769"/>
                <a:chExt cx="3622375" cy="4065008"/>
              </a:xfrm>
            </p:grpSpPr>
            <p:sp>
              <p:nvSpPr>
                <p:cNvPr id="37" name="Freeform 29"/>
                <p:cNvSpPr/>
                <p:nvPr/>
              </p:nvSpPr>
              <p:spPr>
                <a:xfrm rot="3707277">
                  <a:off x="5061913" y="2347171"/>
                  <a:ext cx="1640226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38" name="Circular Arrow 30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7986"/>
                    <a:gd name="adj2" fmla="val 576426"/>
                    <a:gd name="adj3" fmla="val 3836017"/>
                    <a:gd name="adj4" fmla="val 21079189"/>
                    <a:gd name="adj5" fmla="val 9627"/>
                  </a:avLst>
                </a:prstGeom>
                <a:solidFill>
                  <a:srgbClr val="808080"/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9" name="Freeform 31"/>
                <p:cNvSpPr/>
                <p:nvPr/>
              </p:nvSpPr>
              <p:spPr>
                <a:xfrm rot="3707277">
                  <a:off x="3805535" y="4537312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40" name="Circular Arrow 32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9574"/>
                    <a:gd name="adj2" fmla="val 576426"/>
                    <a:gd name="adj3" fmla="val 10815196"/>
                    <a:gd name="adj4" fmla="val 6567710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41" name="Freeform 33"/>
                <p:cNvSpPr/>
                <p:nvPr/>
              </p:nvSpPr>
              <p:spPr>
                <a:xfrm rot="3707277">
                  <a:off x="2517447" y="2306278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42" name="Circular Arrow 34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8460"/>
                    <a:gd name="adj2" fmla="val 576426"/>
                    <a:gd name="adj3" fmla="val 18044237"/>
                    <a:gd name="adj4" fmla="val 13674333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</p:grpSp>
          <p:grpSp>
            <p:nvGrpSpPr>
              <p:cNvPr id="30" name="Group 22"/>
              <p:cNvGrpSpPr/>
              <p:nvPr/>
            </p:nvGrpSpPr>
            <p:grpSpPr>
              <a:xfrm>
                <a:off x="5096446" y="3931731"/>
                <a:ext cx="2303604" cy="2233573"/>
                <a:chOff x="5481555" y="3939666"/>
                <a:chExt cx="2303604" cy="2233573"/>
              </a:xfrm>
            </p:grpSpPr>
            <p:sp>
              <p:nvSpPr>
                <p:cNvPr id="31" name="Freeform 23"/>
                <p:cNvSpPr/>
                <p:nvPr/>
              </p:nvSpPr>
              <p:spPr>
                <a:xfrm>
                  <a:off x="6926126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32" name="Circular Arrow 24"/>
                <p:cNvSpPr/>
                <p:nvPr/>
              </p:nvSpPr>
              <p:spPr>
                <a:xfrm>
                  <a:off x="5617863" y="4010933"/>
                  <a:ext cx="2030988" cy="2030989"/>
                </a:xfrm>
                <a:prstGeom prst="circularArrow">
                  <a:avLst>
                    <a:gd name="adj1" fmla="val 9572"/>
                    <a:gd name="adj2" fmla="val 576059"/>
                    <a:gd name="adj3" fmla="val 2688001"/>
                    <a:gd name="adj4" fmla="val 20822857"/>
                    <a:gd name="adj5" fmla="val 9622"/>
                  </a:avLst>
                </a:prstGeom>
                <a:solidFill>
                  <a:srgbClr val="FFFFFF">
                    <a:lumMod val="75000"/>
                  </a:srgbClr>
                </a:solidFill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3" name="Freeform 25"/>
                <p:cNvSpPr/>
                <p:nvPr/>
              </p:nvSpPr>
              <p:spPr>
                <a:xfrm>
                  <a:off x="6029675" y="5428281"/>
                  <a:ext cx="1349889" cy="744958"/>
                </a:xfrm>
                <a:custGeom>
                  <a:avLst/>
                  <a:gdLst>
                    <a:gd name="connsiteX0" fmla="*/ 0 w 1349893"/>
                    <a:gd name="connsiteY0" fmla="*/ 0 h 744962"/>
                    <a:gd name="connsiteX1" fmla="*/ 1349893 w 1349893"/>
                    <a:gd name="connsiteY1" fmla="*/ 0 h 744962"/>
                    <a:gd name="connsiteX2" fmla="*/ 1349893 w 1349893"/>
                    <a:gd name="connsiteY2" fmla="*/ 744962 h 744962"/>
                    <a:gd name="connsiteX3" fmla="*/ 0 w 1349893"/>
                    <a:gd name="connsiteY3" fmla="*/ 744962 h 744962"/>
                    <a:gd name="connsiteX4" fmla="*/ 0 w 1349893"/>
                    <a:gd name="connsiteY4" fmla="*/ 0 h 74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9893" h="744962">
                      <a:moveTo>
                        <a:pt x="0" y="0"/>
                      </a:moveTo>
                      <a:lnTo>
                        <a:pt x="1349893" y="0"/>
                      </a:lnTo>
                      <a:lnTo>
                        <a:pt x="1349893" y="744962"/>
                      </a:lnTo>
                      <a:lnTo>
                        <a:pt x="0" y="7449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34" name="Circular Arrow 26"/>
                <p:cNvSpPr/>
                <p:nvPr/>
              </p:nvSpPr>
              <p:spPr>
                <a:xfrm>
                  <a:off x="5689130" y="4010933"/>
                  <a:ext cx="2030988" cy="2030989"/>
                </a:xfrm>
                <a:prstGeom prst="circularArrow">
                  <a:avLst>
                    <a:gd name="adj1" fmla="val 9877"/>
                    <a:gd name="adj2" fmla="val 576059"/>
                    <a:gd name="adj3" fmla="val 10428451"/>
                    <a:gd name="adj4" fmla="val 6925393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5" name="Freeform 27"/>
                <p:cNvSpPr/>
                <p:nvPr/>
              </p:nvSpPr>
              <p:spPr>
                <a:xfrm>
                  <a:off x="5481555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algn="ctr" defTabSz="2400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400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36" name="Circular Arrow 28"/>
                <p:cNvSpPr/>
                <p:nvPr/>
              </p:nvSpPr>
              <p:spPr>
                <a:xfrm>
                  <a:off x="5760396" y="3939666"/>
                  <a:ext cx="1690435" cy="2030989"/>
                </a:xfrm>
                <a:prstGeom prst="circularArrow">
                  <a:avLst>
                    <a:gd name="adj1" fmla="val 9215"/>
                    <a:gd name="adj2" fmla="val 576059"/>
                    <a:gd name="adj3" fmla="val 17939019"/>
                    <a:gd name="adj4" fmla="val 14501679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</p:grpSp>
        </p:grpSp>
        <p:sp>
          <p:nvSpPr>
            <p:cNvPr id="27" name="Oval 35"/>
            <p:cNvSpPr/>
            <p:nvPr/>
          </p:nvSpPr>
          <p:spPr bwMode="auto">
            <a:xfrm>
              <a:off x="909000" y="6456327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0" tIns="0" rIns="0" bIns="0" rtlCol="0" anchor="ctr"/>
            <a:lstStyle/>
            <a:p>
              <a:pPr algn="ctr"/>
              <a:endParaRPr lang="en-US" sz="1000" b="1" kern="0">
                <a:solidFill>
                  <a:prstClr val="white"/>
                </a:solidFill>
                <a:ea typeface="ＭＳ Ｐゴシック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72496" y="5891428"/>
              <a:ext cx="1184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b="1" kern="0" dirty="0" smtClean="0">
                  <a:solidFill>
                    <a:srgbClr val="808080"/>
                  </a:solidFill>
                </a:rPr>
                <a:t>Process Locator</a:t>
              </a:r>
              <a:endParaRPr lang="de-DE" sz="1000" b="1" kern="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7416000" y="864000"/>
            <a:ext cx="1512168" cy="1415526"/>
            <a:chOff x="3203848" y="4859635"/>
            <a:chExt cx="1512168" cy="1415526"/>
          </a:xfrm>
        </p:grpSpPr>
        <p:pic>
          <p:nvPicPr>
            <p:cNvPr id="44" name="Picture 4" descr="D:\adesso AG\adesso Proposal Management\Grafikpool (Rohdaten)\Fotolia_24805814_XXL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6" t="17545" r="12431"/>
            <a:stretch/>
          </p:blipFill>
          <p:spPr bwMode="auto">
            <a:xfrm>
              <a:off x="3203848" y="4859635"/>
              <a:ext cx="1512168" cy="1188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feld 44"/>
            <p:cNvSpPr txBox="1"/>
            <p:nvPr/>
          </p:nvSpPr>
          <p:spPr>
            <a:xfrm>
              <a:off x="3603940" y="5998162"/>
              <a:ext cx="686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solidFill>
                    <a:srgbClr val="B8B2AB"/>
                  </a:solidFill>
                </a:rPr>
                <a:t>Lösung</a:t>
              </a:r>
              <a:endParaRPr lang="de-DE" sz="1200" dirty="0">
                <a:solidFill>
                  <a:srgbClr val="B8B2A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33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Refactoring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DE" b="1" dirty="0" smtClean="0"/>
              <a:t>Wartbarkeit </a:t>
            </a:r>
            <a:r>
              <a:rPr lang="de-DE" b="1" dirty="0"/>
              <a:t>&amp; inkrementelle Architektur</a:t>
            </a:r>
          </a:p>
          <a:p>
            <a:endParaRPr lang="de-DE" dirty="0" smtClean="0"/>
          </a:p>
          <a:p>
            <a:r>
              <a:rPr lang="de-DE" dirty="0"/>
              <a:t>Wartbarkeit</a:t>
            </a:r>
          </a:p>
          <a:p>
            <a:pPr lvl="1"/>
            <a:r>
              <a:rPr lang="de-DE" dirty="0"/>
              <a:t>Namenskonventionen</a:t>
            </a:r>
          </a:p>
          <a:p>
            <a:pPr lvl="1"/>
            <a:r>
              <a:rPr lang="de-DE" dirty="0"/>
              <a:t>Zentralisierung</a:t>
            </a:r>
          </a:p>
          <a:p>
            <a:pPr lvl="1"/>
            <a:r>
              <a:rPr lang="de-DE" dirty="0" smtClean="0"/>
              <a:t>[…]</a:t>
            </a:r>
          </a:p>
          <a:p>
            <a:endParaRPr lang="de-DE" dirty="0"/>
          </a:p>
          <a:p>
            <a:r>
              <a:rPr lang="de-DE" dirty="0"/>
              <a:t>inkrementelle Architektur</a:t>
            </a:r>
          </a:p>
          <a:p>
            <a:pPr lvl="1"/>
            <a:r>
              <a:rPr lang="de-DE" dirty="0"/>
              <a:t>Erweiterung von Metadaten</a:t>
            </a:r>
          </a:p>
          <a:p>
            <a:pPr lvl="1"/>
            <a:r>
              <a:rPr lang="de-DE" dirty="0"/>
              <a:t>Verlagerung der Listen</a:t>
            </a:r>
          </a:p>
          <a:p>
            <a:pPr lvl="1"/>
            <a:r>
              <a:rPr lang="de-DE" dirty="0"/>
              <a:t>Unterschiedliche Sprachversionen (Titel vs. Title)</a:t>
            </a:r>
          </a:p>
          <a:p>
            <a:pPr lvl="1"/>
            <a:r>
              <a:rPr lang="de-DE" dirty="0"/>
              <a:t>[…]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30B3-0DAE-4823-83CA-F17D63C0375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06.06.2012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Agile SharePoint-Entwicklung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7809808" y="5338341"/>
            <a:ext cx="1184940" cy="852907"/>
            <a:chOff x="72496" y="5891428"/>
            <a:chExt cx="1184940" cy="852907"/>
          </a:xfrm>
        </p:grpSpPr>
        <p:grpSp>
          <p:nvGrpSpPr>
            <p:cNvPr id="8" name="Group 20"/>
            <p:cNvGrpSpPr>
              <a:grpSpLocks noChangeAspect="1"/>
            </p:cNvGrpSpPr>
            <p:nvPr/>
          </p:nvGrpSpPr>
          <p:grpSpPr>
            <a:xfrm>
              <a:off x="316495" y="6179460"/>
              <a:ext cx="690402" cy="554777"/>
              <a:chOff x="2234433" y="2014436"/>
              <a:chExt cx="5165617" cy="4150868"/>
            </a:xfrm>
          </p:grpSpPr>
          <p:grpSp>
            <p:nvGrpSpPr>
              <p:cNvPr id="11" name="Group 21"/>
              <p:cNvGrpSpPr/>
              <p:nvPr/>
            </p:nvGrpSpPr>
            <p:grpSpPr>
              <a:xfrm rot="17892723">
                <a:off x="2455749" y="1793120"/>
                <a:ext cx="3622375" cy="4065008"/>
                <a:chOff x="2760812" y="1598769"/>
                <a:chExt cx="3622375" cy="4065008"/>
              </a:xfrm>
            </p:grpSpPr>
            <p:sp>
              <p:nvSpPr>
                <p:cNvPr id="19" name="Freeform 29"/>
                <p:cNvSpPr/>
                <p:nvPr/>
              </p:nvSpPr>
              <p:spPr>
                <a:xfrm rot="3707277">
                  <a:off x="5061913" y="2347171"/>
                  <a:ext cx="1640226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0" name="Circular Arrow 30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7986"/>
                    <a:gd name="adj2" fmla="val 576426"/>
                    <a:gd name="adj3" fmla="val 3836017"/>
                    <a:gd name="adj4" fmla="val 21079189"/>
                    <a:gd name="adj5" fmla="val 9627"/>
                  </a:avLst>
                </a:prstGeom>
                <a:solidFill>
                  <a:srgbClr val="808080"/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21" name="Freeform 31"/>
                <p:cNvSpPr/>
                <p:nvPr/>
              </p:nvSpPr>
              <p:spPr>
                <a:xfrm rot="3707277">
                  <a:off x="3805535" y="4537312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2" name="Circular Arrow 32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9574"/>
                    <a:gd name="adj2" fmla="val 576426"/>
                    <a:gd name="adj3" fmla="val 10815196"/>
                    <a:gd name="adj4" fmla="val 6567710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23" name="Freeform 33"/>
                <p:cNvSpPr/>
                <p:nvPr/>
              </p:nvSpPr>
              <p:spPr>
                <a:xfrm rot="3707277">
                  <a:off x="2517447" y="2306278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4" name="Circular Arrow 34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8460"/>
                    <a:gd name="adj2" fmla="val 576426"/>
                    <a:gd name="adj3" fmla="val 18044237"/>
                    <a:gd name="adj4" fmla="val 13674333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</p:grpSp>
          <p:grpSp>
            <p:nvGrpSpPr>
              <p:cNvPr id="12" name="Group 22"/>
              <p:cNvGrpSpPr/>
              <p:nvPr/>
            </p:nvGrpSpPr>
            <p:grpSpPr>
              <a:xfrm>
                <a:off x="5096446" y="3931731"/>
                <a:ext cx="2303604" cy="2233573"/>
                <a:chOff x="5481555" y="3939666"/>
                <a:chExt cx="2303604" cy="2233573"/>
              </a:xfrm>
            </p:grpSpPr>
            <p:sp>
              <p:nvSpPr>
                <p:cNvPr id="13" name="Freeform 23"/>
                <p:cNvSpPr/>
                <p:nvPr/>
              </p:nvSpPr>
              <p:spPr>
                <a:xfrm>
                  <a:off x="6926126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4" name="Circular Arrow 24"/>
                <p:cNvSpPr/>
                <p:nvPr/>
              </p:nvSpPr>
              <p:spPr>
                <a:xfrm>
                  <a:off x="5617863" y="4010933"/>
                  <a:ext cx="2030988" cy="2030989"/>
                </a:xfrm>
                <a:prstGeom prst="circularArrow">
                  <a:avLst>
                    <a:gd name="adj1" fmla="val 9572"/>
                    <a:gd name="adj2" fmla="val 576059"/>
                    <a:gd name="adj3" fmla="val 2688001"/>
                    <a:gd name="adj4" fmla="val 20822857"/>
                    <a:gd name="adj5" fmla="val 9622"/>
                  </a:avLst>
                </a:prstGeom>
                <a:solidFill>
                  <a:srgbClr val="FFFFFF">
                    <a:lumMod val="75000"/>
                  </a:srgbClr>
                </a:solidFill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15" name="Freeform 25"/>
                <p:cNvSpPr/>
                <p:nvPr/>
              </p:nvSpPr>
              <p:spPr>
                <a:xfrm>
                  <a:off x="6029675" y="5428281"/>
                  <a:ext cx="1349889" cy="744958"/>
                </a:xfrm>
                <a:custGeom>
                  <a:avLst/>
                  <a:gdLst>
                    <a:gd name="connsiteX0" fmla="*/ 0 w 1349893"/>
                    <a:gd name="connsiteY0" fmla="*/ 0 h 744962"/>
                    <a:gd name="connsiteX1" fmla="*/ 1349893 w 1349893"/>
                    <a:gd name="connsiteY1" fmla="*/ 0 h 744962"/>
                    <a:gd name="connsiteX2" fmla="*/ 1349893 w 1349893"/>
                    <a:gd name="connsiteY2" fmla="*/ 744962 h 744962"/>
                    <a:gd name="connsiteX3" fmla="*/ 0 w 1349893"/>
                    <a:gd name="connsiteY3" fmla="*/ 744962 h 744962"/>
                    <a:gd name="connsiteX4" fmla="*/ 0 w 1349893"/>
                    <a:gd name="connsiteY4" fmla="*/ 0 h 74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9893" h="744962">
                      <a:moveTo>
                        <a:pt x="0" y="0"/>
                      </a:moveTo>
                      <a:lnTo>
                        <a:pt x="1349893" y="0"/>
                      </a:lnTo>
                      <a:lnTo>
                        <a:pt x="1349893" y="744962"/>
                      </a:lnTo>
                      <a:lnTo>
                        <a:pt x="0" y="7449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6" name="Circular Arrow 26"/>
                <p:cNvSpPr/>
                <p:nvPr/>
              </p:nvSpPr>
              <p:spPr>
                <a:xfrm>
                  <a:off x="5689130" y="4010933"/>
                  <a:ext cx="2030988" cy="2030989"/>
                </a:xfrm>
                <a:prstGeom prst="circularArrow">
                  <a:avLst>
                    <a:gd name="adj1" fmla="val 9877"/>
                    <a:gd name="adj2" fmla="val 576059"/>
                    <a:gd name="adj3" fmla="val 10428451"/>
                    <a:gd name="adj4" fmla="val 6925393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17" name="Freeform 27"/>
                <p:cNvSpPr/>
                <p:nvPr/>
              </p:nvSpPr>
              <p:spPr>
                <a:xfrm>
                  <a:off x="5481555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marL="0" marR="0" lvl="0" indent="0" algn="ctr" defTabSz="2400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8" name="Circular Arrow 28"/>
                <p:cNvSpPr/>
                <p:nvPr/>
              </p:nvSpPr>
              <p:spPr>
                <a:xfrm>
                  <a:off x="5760396" y="3939666"/>
                  <a:ext cx="1690435" cy="2030989"/>
                </a:xfrm>
                <a:prstGeom prst="circularArrow">
                  <a:avLst>
                    <a:gd name="adj1" fmla="val 9215"/>
                    <a:gd name="adj2" fmla="val 576059"/>
                    <a:gd name="adj3" fmla="val 17939019"/>
                    <a:gd name="adj4" fmla="val 14501679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</p:grpSp>
        </p:grpSp>
        <p:sp>
          <p:nvSpPr>
            <p:cNvPr id="9" name="Oval 35"/>
            <p:cNvSpPr/>
            <p:nvPr/>
          </p:nvSpPr>
          <p:spPr bwMode="auto">
            <a:xfrm>
              <a:off x="801000" y="6636335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2496" y="5891428"/>
              <a:ext cx="1184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Process Locator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33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Strings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DE" b="1" dirty="0" smtClean="0"/>
              <a:t>Arbeiten mit Strings</a:t>
            </a:r>
          </a:p>
          <a:p>
            <a:endParaRPr lang="de-DE" dirty="0" smtClean="0"/>
          </a:p>
          <a:p>
            <a:r>
              <a:rPr lang="de-DE" dirty="0" smtClean="0"/>
              <a:t>Beispiel: </a:t>
            </a:r>
            <a:r>
              <a:rPr lang="de-DE" dirty="0"/>
              <a:t>Feld wird </a:t>
            </a:r>
            <a:r>
              <a:rPr lang="de-DE" dirty="0" smtClean="0"/>
              <a:t>umbenannt </a:t>
            </a:r>
          </a:p>
          <a:p>
            <a:pPr lvl="1"/>
            <a:r>
              <a:rPr lang="de-DE" dirty="0" smtClean="0"/>
              <a:t>„Abteilung</a:t>
            </a:r>
            <a:r>
              <a:rPr lang="de-DE" dirty="0"/>
              <a:t>“ 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smtClean="0"/>
              <a:t>„</a:t>
            </a:r>
            <a:r>
              <a:rPr lang="de-DE" dirty="0"/>
              <a:t>Division</a:t>
            </a:r>
            <a:r>
              <a:rPr lang="de-DE" dirty="0" smtClean="0"/>
              <a:t>“</a:t>
            </a:r>
          </a:p>
          <a:p>
            <a:endParaRPr lang="de-DE" dirty="0" smtClean="0"/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de-DE" kern="0" dirty="0" err="1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SPListItem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Consolas" pitchFamily="49" charset="0"/>
              </a:rPr>
              <a:t> item = […];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Consolas" pitchFamily="49" charset="0"/>
              </a:rPr>
              <a:t>item[„Abteilung“] = „Finance</a:t>
            </a:r>
            <a:r>
              <a:rPr lang="de-DE" kern="0" dirty="0" smtClean="0">
                <a:solidFill>
                  <a:srgbClr val="000000"/>
                </a:solidFill>
                <a:latin typeface="Arial"/>
                <a:ea typeface="ＭＳ Ｐゴシック"/>
                <a:cs typeface="Consolas" pitchFamily="49" charset="0"/>
              </a:rPr>
              <a:t>“;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de-DE" kern="0" dirty="0">
              <a:solidFill>
                <a:srgbClr val="000000"/>
              </a:solidFill>
              <a:latin typeface="Arial"/>
              <a:ea typeface="ＭＳ Ｐゴシック"/>
              <a:cs typeface="Consolas" pitchFamily="49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de-DE" kern="0" dirty="0">
              <a:solidFill>
                <a:srgbClr val="000000"/>
              </a:solidFill>
              <a:latin typeface="Arial"/>
              <a:ea typeface="ＭＳ Ｐゴシック"/>
              <a:cs typeface="Consolas" pitchFamily="49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de-DE" kern="0" dirty="0" err="1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SPQuery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Consolas" pitchFamily="49" charset="0"/>
              </a:rPr>
              <a:t> q = </a:t>
            </a:r>
            <a:r>
              <a:rPr lang="de-DE" kern="0" dirty="0" err="1">
                <a:solidFill>
                  <a:srgbClr val="000000"/>
                </a:solidFill>
                <a:latin typeface="Arial"/>
                <a:ea typeface="ＭＳ Ｐゴシック"/>
                <a:cs typeface="Consolas" pitchFamily="49" charset="0"/>
              </a:rPr>
              <a:t>new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Consolas" pitchFamily="49" charset="0"/>
              </a:rPr>
              <a:t> </a:t>
            </a:r>
            <a:r>
              <a:rPr lang="de-DE" kern="0" dirty="0" err="1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SPQuery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Consolas" pitchFamily="49" charset="0"/>
              </a:rPr>
              <a:t>();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de-DE" kern="0" dirty="0" err="1">
                <a:solidFill>
                  <a:srgbClr val="000000"/>
                </a:solidFill>
                <a:latin typeface="Arial"/>
                <a:ea typeface="ＭＳ Ｐゴシック"/>
                <a:cs typeface="Consolas" pitchFamily="49" charset="0"/>
              </a:rPr>
              <a:t>q.Query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Consolas" pitchFamily="49" charset="0"/>
              </a:rPr>
              <a:t> = „[…]</a:t>
            </a:r>
            <a:r>
              <a:rPr lang="en-US" kern="0" dirty="0">
                <a:solidFill>
                  <a:srgbClr val="000000"/>
                </a:solidFill>
                <a:latin typeface="Arial"/>
                <a:ea typeface="ＭＳ Ｐゴシック"/>
                <a:cs typeface="Consolas" pitchFamily="49" charset="0"/>
              </a:rPr>
              <a:t>&lt;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ＭＳ Ｐゴシック"/>
                <a:cs typeface="Consolas" pitchFamily="49" charset="0"/>
              </a:rPr>
              <a:t>FieldRef</a:t>
            </a:r>
            <a:r>
              <a:rPr lang="en-US" kern="0" dirty="0">
                <a:solidFill>
                  <a:srgbClr val="000000"/>
                </a:solidFill>
                <a:latin typeface="Arial"/>
                <a:ea typeface="ＭＳ Ｐゴシック"/>
                <a:cs typeface="Consolas" pitchFamily="49" charset="0"/>
              </a:rPr>
              <a:t> Name=‘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ＭＳ Ｐゴシック"/>
                <a:cs typeface="Consolas" pitchFamily="49" charset="0"/>
              </a:rPr>
              <a:t>Abteilung</a:t>
            </a:r>
            <a:r>
              <a:rPr lang="en-US" kern="0" dirty="0">
                <a:solidFill>
                  <a:srgbClr val="000000"/>
                </a:solidFill>
                <a:latin typeface="Arial"/>
                <a:ea typeface="ＭＳ Ｐゴシック"/>
                <a:cs typeface="Consolas" pitchFamily="49" charset="0"/>
              </a:rPr>
              <a:t>‘ /&gt;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Consolas" pitchFamily="49" charset="0"/>
              </a:rPr>
              <a:t>[…]“;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de-DE" kern="0" dirty="0" err="1">
                <a:solidFill>
                  <a:srgbClr val="000000"/>
                </a:solidFill>
                <a:latin typeface="Arial"/>
                <a:ea typeface="ＭＳ Ｐゴシック"/>
                <a:cs typeface="Consolas" pitchFamily="49" charset="0"/>
              </a:rPr>
              <a:t>var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Consolas" pitchFamily="49" charset="0"/>
              </a:rPr>
              <a:t> </a:t>
            </a:r>
            <a:r>
              <a:rPr lang="de-DE" kern="0" dirty="0" err="1">
                <a:solidFill>
                  <a:srgbClr val="000000"/>
                </a:solidFill>
                <a:latin typeface="Arial"/>
                <a:ea typeface="ＭＳ Ｐゴシック"/>
                <a:cs typeface="Consolas" pitchFamily="49" charset="0"/>
              </a:rPr>
              <a:t>items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Consolas" pitchFamily="49" charset="0"/>
              </a:rPr>
              <a:t> = </a:t>
            </a:r>
            <a:r>
              <a:rPr lang="de-DE" kern="0" dirty="0" err="1">
                <a:solidFill>
                  <a:srgbClr val="000000"/>
                </a:solidFill>
                <a:latin typeface="Arial"/>
                <a:ea typeface="ＭＳ Ｐゴシック"/>
                <a:cs typeface="Consolas" pitchFamily="49" charset="0"/>
              </a:rPr>
              <a:t>list.GetItems</a:t>
            </a:r>
            <a:r>
              <a:rPr lang="de-DE" kern="0" dirty="0">
                <a:solidFill>
                  <a:srgbClr val="000000"/>
                </a:solidFill>
                <a:latin typeface="Arial"/>
                <a:ea typeface="ＭＳ Ｐゴシック"/>
                <a:cs typeface="Consolas" pitchFamily="49" charset="0"/>
              </a:rPr>
              <a:t>(q);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30B3-0DAE-4823-83CA-F17D63C0375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06.06.2012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Agile SharePoint-Entwicklung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lowchart: Process 3"/>
          <p:cNvSpPr/>
          <p:nvPr/>
        </p:nvSpPr>
        <p:spPr bwMode="auto">
          <a:xfrm>
            <a:off x="3707904" y="3212976"/>
            <a:ext cx="3816424" cy="369332"/>
          </a:xfrm>
          <a:prstGeom prst="flowChartProcess">
            <a:avLst/>
          </a:prstGeom>
          <a:solidFill>
            <a:srgbClr val="DF8C27"/>
          </a:solidFill>
          <a:extLst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NullReferenceException</a:t>
            </a:r>
            <a:r>
              <a:rPr lang="de-DE" dirty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!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6" name="Flowchart: Process 6"/>
          <p:cNvSpPr/>
          <p:nvPr/>
        </p:nvSpPr>
        <p:spPr bwMode="auto">
          <a:xfrm>
            <a:off x="3707904" y="5075892"/>
            <a:ext cx="3816424" cy="369332"/>
          </a:xfrm>
          <a:prstGeom prst="flowChartProcess">
            <a:avLst/>
          </a:prstGeom>
          <a:solidFill>
            <a:srgbClr val="DF8C27"/>
          </a:solidFill>
          <a:extLst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SPException</a:t>
            </a:r>
            <a:r>
              <a:rPr lang="de-DE" dirty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!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7630336" y="864000"/>
            <a:ext cx="1315552" cy="1420617"/>
            <a:chOff x="6223238" y="4877670"/>
            <a:chExt cx="1315552" cy="1420617"/>
          </a:xfrm>
        </p:grpSpPr>
        <p:sp>
          <p:nvSpPr>
            <p:cNvPr id="28" name="Textfeld 27"/>
            <p:cNvSpPr txBox="1"/>
            <p:nvPr/>
          </p:nvSpPr>
          <p:spPr>
            <a:xfrm>
              <a:off x="6472783" y="6021288"/>
              <a:ext cx="7553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Problem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pic>
          <p:nvPicPr>
            <p:cNvPr id="29" name="Picture 4" descr="D:\adesso AG\adesso Proposal Management\Grafikpool (Rohdaten)\Fotolia_19042070_V.svg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5" t="5357" r="-434" b="12308"/>
            <a:stretch/>
          </p:blipFill>
          <p:spPr bwMode="auto">
            <a:xfrm>
              <a:off x="6223238" y="4877670"/>
              <a:ext cx="1315552" cy="1178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Abgerundete rechteckige Legende 29"/>
            <p:cNvSpPr/>
            <p:nvPr/>
          </p:nvSpPr>
          <p:spPr bwMode="auto">
            <a:xfrm>
              <a:off x="6747098" y="5286085"/>
              <a:ext cx="561206" cy="305029"/>
            </a:xfrm>
            <a:prstGeom prst="wedgeRoundRectCallout">
              <a:avLst>
                <a:gd name="adj1" fmla="val -104610"/>
                <a:gd name="adj2" fmla="val 63843"/>
                <a:gd name="adj3" fmla="val 16667"/>
              </a:avLst>
            </a:prstGeom>
            <a:solidFill>
              <a:srgbClr val="FFFFFF"/>
            </a:solidFill>
            <a:ln w="25400" cap="flat" cmpd="sng" algn="ctr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???</a:t>
              </a:r>
              <a:endPara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7809808" y="5338341"/>
            <a:ext cx="1184940" cy="852907"/>
            <a:chOff x="72496" y="5891428"/>
            <a:chExt cx="1184940" cy="852907"/>
          </a:xfrm>
        </p:grpSpPr>
        <p:grpSp>
          <p:nvGrpSpPr>
            <p:cNvPr id="32" name="Group 20"/>
            <p:cNvGrpSpPr>
              <a:grpSpLocks noChangeAspect="1"/>
            </p:cNvGrpSpPr>
            <p:nvPr/>
          </p:nvGrpSpPr>
          <p:grpSpPr>
            <a:xfrm>
              <a:off x="316495" y="6179460"/>
              <a:ext cx="690402" cy="554777"/>
              <a:chOff x="2234433" y="2014436"/>
              <a:chExt cx="5165617" cy="4150868"/>
            </a:xfrm>
          </p:grpSpPr>
          <p:grpSp>
            <p:nvGrpSpPr>
              <p:cNvPr id="35" name="Group 21"/>
              <p:cNvGrpSpPr/>
              <p:nvPr/>
            </p:nvGrpSpPr>
            <p:grpSpPr>
              <a:xfrm rot="17892723">
                <a:off x="2455749" y="1793120"/>
                <a:ext cx="3622375" cy="4065008"/>
                <a:chOff x="2760812" y="1598769"/>
                <a:chExt cx="3622375" cy="4065008"/>
              </a:xfrm>
            </p:grpSpPr>
            <p:sp>
              <p:nvSpPr>
                <p:cNvPr id="43" name="Freeform 29"/>
                <p:cNvSpPr/>
                <p:nvPr/>
              </p:nvSpPr>
              <p:spPr>
                <a:xfrm rot="3707277">
                  <a:off x="5061913" y="2347171"/>
                  <a:ext cx="1640226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4" name="Circular Arrow 30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7986"/>
                    <a:gd name="adj2" fmla="val 576426"/>
                    <a:gd name="adj3" fmla="val 3836017"/>
                    <a:gd name="adj4" fmla="val 21079189"/>
                    <a:gd name="adj5" fmla="val 9627"/>
                  </a:avLst>
                </a:prstGeom>
                <a:solidFill>
                  <a:srgbClr val="808080"/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45" name="Freeform 31"/>
                <p:cNvSpPr/>
                <p:nvPr/>
              </p:nvSpPr>
              <p:spPr>
                <a:xfrm rot="3707277">
                  <a:off x="3805535" y="4537312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6" name="Circular Arrow 32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9574"/>
                    <a:gd name="adj2" fmla="val 576426"/>
                    <a:gd name="adj3" fmla="val 10815196"/>
                    <a:gd name="adj4" fmla="val 6567710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47" name="Freeform 33"/>
                <p:cNvSpPr/>
                <p:nvPr/>
              </p:nvSpPr>
              <p:spPr>
                <a:xfrm rot="3707277">
                  <a:off x="2517447" y="2306278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8" name="Circular Arrow 34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8460"/>
                    <a:gd name="adj2" fmla="val 576426"/>
                    <a:gd name="adj3" fmla="val 18044237"/>
                    <a:gd name="adj4" fmla="val 13674333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</p:grpSp>
          <p:grpSp>
            <p:nvGrpSpPr>
              <p:cNvPr id="36" name="Group 22"/>
              <p:cNvGrpSpPr/>
              <p:nvPr/>
            </p:nvGrpSpPr>
            <p:grpSpPr>
              <a:xfrm>
                <a:off x="5096446" y="3931731"/>
                <a:ext cx="2303604" cy="2233573"/>
                <a:chOff x="5481555" y="3939666"/>
                <a:chExt cx="2303604" cy="2233573"/>
              </a:xfrm>
            </p:grpSpPr>
            <p:sp>
              <p:nvSpPr>
                <p:cNvPr id="37" name="Freeform 23"/>
                <p:cNvSpPr/>
                <p:nvPr/>
              </p:nvSpPr>
              <p:spPr>
                <a:xfrm>
                  <a:off x="6926126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8" name="Circular Arrow 24"/>
                <p:cNvSpPr/>
                <p:nvPr/>
              </p:nvSpPr>
              <p:spPr>
                <a:xfrm>
                  <a:off x="5617863" y="4010933"/>
                  <a:ext cx="2030988" cy="2030989"/>
                </a:xfrm>
                <a:prstGeom prst="circularArrow">
                  <a:avLst>
                    <a:gd name="adj1" fmla="val 9572"/>
                    <a:gd name="adj2" fmla="val 576059"/>
                    <a:gd name="adj3" fmla="val 2688001"/>
                    <a:gd name="adj4" fmla="val 20822857"/>
                    <a:gd name="adj5" fmla="val 9622"/>
                  </a:avLst>
                </a:prstGeom>
                <a:solidFill>
                  <a:srgbClr val="FFFFFF">
                    <a:lumMod val="75000"/>
                  </a:srgbClr>
                </a:solidFill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9" name="Freeform 25"/>
                <p:cNvSpPr/>
                <p:nvPr/>
              </p:nvSpPr>
              <p:spPr>
                <a:xfrm>
                  <a:off x="6029675" y="5428281"/>
                  <a:ext cx="1349889" cy="744958"/>
                </a:xfrm>
                <a:custGeom>
                  <a:avLst/>
                  <a:gdLst>
                    <a:gd name="connsiteX0" fmla="*/ 0 w 1349893"/>
                    <a:gd name="connsiteY0" fmla="*/ 0 h 744962"/>
                    <a:gd name="connsiteX1" fmla="*/ 1349893 w 1349893"/>
                    <a:gd name="connsiteY1" fmla="*/ 0 h 744962"/>
                    <a:gd name="connsiteX2" fmla="*/ 1349893 w 1349893"/>
                    <a:gd name="connsiteY2" fmla="*/ 744962 h 744962"/>
                    <a:gd name="connsiteX3" fmla="*/ 0 w 1349893"/>
                    <a:gd name="connsiteY3" fmla="*/ 744962 h 744962"/>
                    <a:gd name="connsiteX4" fmla="*/ 0 w 1349893"/>
                    <a:gd name="connsiteY4" fmla="*/ 0 h 74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9893" h="744962">
                      <a:moveTo>
                        <a:pt x="0" y="0"/>
                      </a:moveTo>
                      <a:lnTo>
                        <a:pt x="1349893" y="0"/>
                      </a:lnTo>
                      <a:lnTo>
                        <a:pt x="1349893" y="744962"/>
                      </a:lnTo>
                      <a:lnTo>
                        <a:pt x="0" y="7449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0" name="Circular Arrow 26"/>
                <p:cNvSpPr/>
                <p:nvPr/>
              </p:nvSpPr>
              <p:spPr>
                <a:xfrm>
                  <a:off x="5689130" y="4010933"/>
                  <a:ext cx="2030988" cy="2030989"/>
                </a:xfrm>
                <a:prstGeom prst="circularArrow">
                  <a:avLst>
                    <a:gd name="adj1" fmla="val 9877"/>
                    <a:gd name="adj2" fmla="val 576059"/>
                    <a:gd name="adj3" fmla="val 10428451"/>
                    <a:gd name="adj4" fmla="val 6925393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41" name="Freeform 27"/>
                <p:cNvSpPr/>
                <p:nvPr/>
              </p:nvSpPr>
              <p:spPr>
                <a:xfrm>
                  <a:off x="5481555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marL="0" marR="0" lvl="0" indent="0" algn="ctr" defTabSz="2400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2" name="Circular Arrow 28"/>
                <p:cNvSpPr/>
                <p:nvPr/>
              </p:nvSpPr>
              <p:spPr>
                <a:xfrm>
                  <a:off x="5760396" y="3939666"/>
                  <a:ext cx="1690435" cy="2030989"/>
                </a:xfrm>
                <a:prstGeom prst="circularArrow">
                  <a:avLst>
                    <a:gd name="adj1" fmla="val 9215"/>
                    <a:gd name="adj2" fmla="val 576059"/>
                    <a:gd name="adj3" fmla="val 17939019"/>
                    <a:gd name="adj4" fmla="val 14501679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</p:grpSp>
        </p:grpSp>
        <p:sp>
          <p:nvSpPr>
            <p:cNvPr id="33" name="Oval 35"/>
            <p:cNvSpPr/>
            <p:nvPr/>
          </p:nvSpPr>
          <p:spPr bwMode="auto">
            <a:xfrm>
              <a:off x="801000" y="6636335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72496" y="5891428"/>
              <a:ext cx="1184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Process Locator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33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LINQ-to-SharePoint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DE" b="1" dirty="0" smtClean="0"/>
              <a:t>Fallbeispiel</a:t>
            </a:r>
          </a:p>
          <a:p>
            <a:endParaRPr lang="de-DE" dirty="0" smtClean="0"/>
          </a:p>
          <a:p>
            <a:r>
              <a:rPr lang="de-DE" dirty="0" smtClean="0"/>
              <a:t>Data-First</a:t>
            </a:r>
          </a:p>
          <a:p>
            <a:endParaRPr lang="de-DE" dirty="0"/>
          </a:p>
          <a:p>
            <a:r>
              <a:rPr lang="de-DE" dirty="0"/>
              <a:t>Fehlerhaft </a:t>
            </a:r>
            <a:endParaRPr lang="de-DE" dirty="0" smtClean="0"/>
          </a:p>
          <a:p>
            <a:pPr lvl="1"/>
            <a:r>
              <a:rPr lang="de-DE" dirty="0"/>
              <a:t>Query: </a:t>
            </a:r>
            <a:r>
              <a:rPr lang="de-DE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de-DE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Value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Type</a:t>
            </a:r>
            <a:r>
              <a:rPr lang="de-DE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=”</a:t>
            </a:r>
            <a:r>
              <a:rPr lang="de-DE" dirty="0" err="1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DateTime</a:t>
            </a:r>
            <a:r>
              <a:rPr lang="de-DE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”&gt;</a:t>
            </a:r>
            <a:r>
              <a:rPr lang="de-DE" dirty="0">
                <a:cs typeface="Consolas" pitchFamily="49" charset="0"/>
              </a:rPr>
              <a:t> </a:t>
            </a:r>
            <a:r>
              <a:rPr lang="de-DE" dirty="0"/>
              <a:t>ohne </a:t>
            </a:r>
            <a:r>
              <a:rPr lang="de-DE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IncludeTimeValue</a:t>
            </a:r>
            <a:r>
              <a:rPr lang="de-DE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=”TRUE”</a:t>
            </a:r>
            <a:endParaRPr lang="de-DE" dirty="0"/>
          </a:p>
          <a:p>
            <a:pPr lvl="1"/>
            <a:r>
              <a:rPr lang="de-DE" dirty="0" smtClean="0"/>
              <a:t>Code-Generator </a:t>
            </a:r>
            <a:r>
              <a:rPr lang="de-DE" dirty="0"/>
              <a:t>erzeugt unter Umständen falsche Feld-Properties</a:t>
            </a:r>
          </a:p>
          <a:p>
            <a:endParaRPr lang="de-DE" dirty="0" smtClean="0"/>
          </a:p>
          <a:p>
            <a:r>
              <a:rPr lang="de-DE" dirty="0" smtClean="0"/>
              <a:t>Anpassung </a:t>
            </a:r>
            <a:r>
              <a:rPr lang="de-DE" dirty="0"/>
              <a:t>generierten Codes umständlich </a:t>
            </a:r>
            <a:endParaRPr lang="de-DE" dirty="0" smtClean="0"/>
          </a:p>
          <a:p>
            <a:endParaRPr lang="de-DE" dirty="0"/>
          </a:p>
          <a:p>
            <a:r>
              <a:rPr lang="de-DE" dirty="0"/>
              <a:t>keine Kombination aus CAML/</a:t>
            </a:r>
            <a:r>
              <a:rPr lang="de-DE" dirty="0" err="1"/>
              <a:t>SPList</a:t>
            </a:r>
            <a:r>
              <a:rPr lang="de-DE" dirty="0"/>
              <a:t> und LINQ-to-SharePoint </a:t>
            </a:r>
            <a:r>
              <a:rPr lang="de-DE" dirty="0" smtClean="0"/>
              <a:t>möglich</a:t>
            </a:r>
          </a:p>
          <a:p>
            <a:pPr lvl="1"/>
            <a:r>
              <a:rPr lang="de-DE" dirty="0" smtClean="0"/>
              <a:t>keine </a:t>
            </a:r>
            <a:r>
              <a:rPr lang="de-DE" dirty="0"/>
              <a:t>inkrementelle Migration möglich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30B3-0DAE-4823-83CA-F17D63C0375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06.06.2012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Agile SharePoint-Entwicklung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7632000" y="864000"/>
            <a:ext cx="1315552" cy="1420617"/>
            <a:chOff x="6223238" y="4877670"/>
            <a:chExt cx="1315552" cy="1420617"/>
          </a:xfrm>
        </p:grpSpPr>
        <p:sp>
          <p:nvSpPr>
            <p:cNvPr id="26" name="Textfeld 25"/>
            <p:cNvSpPr txBox="1"/>
            <p:nvPr/>
          </p:nvSpPr>
          <p:spPr>
            <a:xfrm>
              <a:off x="6342849" y="6021288"/>
              <a:ext cx="9781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solidFill>
                    <a:schemeClr val="bg2"/>
                  </a:solidFill>
                </a:rPr>
                <a:t>Kommentar</a:t>
              </a:r>
              <a:endParaRPr lang="de-DE" sz="1200" dirty="0">
                <a:solidFill>
                  <a:schemeClr val="bg2"/>
                </a:solidFill>
              </a:endParaRPr>
            </a:p>
          </p:txBody>
        </p:sp>
        <p:pic>
          <p:nvPicPr>
            <p:cNvPr id="27" name="Picture 4" descr="D:\adesso AG\adesso Proposal Management\Grafikpool (Rohdaten)\Fotolia_19042070_V.svg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5" t="5357" r="-434" b="12308"/>
            <a:stretch/>
          </p:blipFill>
          <p:spPr bwMode="auto">
            <a:xfrm>
              <a:off x="6223238" y="4877670"/>
              <a:ext cx="1315552" cy="1178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Abgerundete rechteckige Legende 27"/>
            <p:cNvSpPr/>
            <p:nvPr/>
          </p:nvSpPr>
          <p:spPr bwMode="auto">
            <a:xfrm>
              <a:off x="6747098" y="5286085"/>
              <a:ext cx="561206" cy="305029"/>
            </a:xfrm>
            <a:prstGeom prst="wedgeRoundRectCallout">
              <a:avLst>
                <a:gd name="adj1" fmla="val -104610"/>
                <a:gd name="adj2" fmla="val 63843"/>
                <a:gd name="adj3" fmla="val 16667"/>
              </a:avLst>
            </a:prstGeom>
            <a:solidFill>
              <a:schemeClr val="bg1"/>
            </a:solidFill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b="1" dirty="0" smtClean="0"/>
                <a:t>! ! !</a:t>
              </a:r>
              <a:endPara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7809808" y="5338341"/>
            <a:ext cx="1184940" cy="852907"/>
            <a:chOff x="72496" y="5891428"/>
            <a:chExt cx="1184940" cy="852907"/>
          </a:xfrm>
        </p:grpSpPr>
        <p:grpSp>
          <p:nvGrpSpPr>
            <p:cNvPr id="30" name="Group 20"/>
            <p:cNvGrpSpPr>
              <a:grpSpLocks noChangeAspect="1"/>
            </p:cNvGrpSpPr>
            <p:nvPr/>
          </p:nvGrpSpPr>
          <p:grpSpPr>
            <a:xfrm>
              <a:off x="316495" y="6179460"/>
              <a:ext cx="690402" cy="554777"/>
              <a:chOff x="2234433" y="2014436"/>
              <a:chExt cx="5165617" cy="4150868"/>
            </a:xfrm>
          </p:grpSpPr>
          <p:grpSp>
            <p:nvGrpSpPr>
              <p:cNvPr id="33" name="Group 21"/>
              <p:cNvGrpSpPr/>
              <p:nvPr/>
            </p:nvGrpSpPr>
            <p:grpSpPr>
              <a:xfrm rot="17892723">
                <a:off x="2455749" y="1793120"/>
                <a:ext cx="3622375" cy="4065008"/>
                <a:chOff x="2760812" y="1598769"/>
                <a:chExt cx="3622375" cy="4065008"/>
              </a:xfrm>
            </p:grpSpPr>
            <p:sp>
              <p:nvSpPr>
                <p:cNvPr id="41" name="Freeform 29"/>
                <p:cNvSpPr/>
                <p:nvPr/>
              </p:nvSpPr>
              <p:spPr>
                <a:xfrm rot="3707277">
                  <a:off x="5061913" y="2347171"/>
                  <a:ext cx="1640226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2" name="Circular Arrow 30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7986"/>
                    <a:gd name="adj2" fmla="val 576426"/>
                    <a:gd name="adj3" fmla="val 3836017"/>
                    <a:gd name="adj4" fmla="val 21079189"/>
                    <a:gd name="adj5" fmla="val 9627"/>
                  </a:avLst>
                </a:prstGeom>
                <a:solidFill>
                  <a:srgbClr val="808080"/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43" name="Freeform 31"/>
                <p:cNvSpPr/>
                <p:nvPr/>
              </p:nvSpPr>
              <p:spPr>
                <a:xfrm rot="3707277">
                  <a:off x="3805535" y="4537312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4" name="Circular Arrow 32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9574"/>
                    <a:gd name="adj2" fmla="val 576426"/>
                    <a:gd name="adj3" fmla="val 10815196"/>
                    <a:gd name="adj4" fmla="val 6567710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45" name="Freeform 33"/>
                <p:cNvSpPr/>
                <p:nvPr/>
              </p:nvSpPr>
              <p:spPr>
                <a:xfrm rot="3707277">
                  <a:off x="2517447" y="2306278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6" name="Circular Arrow 34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8460"/>
                    <a:gd name="adj2" fmla="val 576426"/>
                    <a:gd name="adj3" fmla="val 18044237"/>
                    <a:gd name="adj4" fmla="val 13674333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</p:grpSp>
          <p:grpSp>
            <p:nvGrpSpPr>
              <p:cNvPr id="34" name="Group 22"/>
              <p:cNvGrpSpPr/>
              <p:nvPr/>
            </p:nvGrpSpPr>
            <p:grpSpPr>
              <a:xfrm>
                <a:off x="5096446" y="3931731"/>
                <a:ext cx="2303604" cy="2233573"/>
                <a:chOff x="5481555" y="3939666"/>
                <a:chExt cx="2303604" cy="2233573"/>
              </a:xfrm>
            </p:grpSpPr>
            <p:sp>
              <p:nvSpPr>
                <p:cNvPr id="35" name="Freeform 23"/>
                <p:cNvSpPr/>
                <p:nvPr/>
              </p:nvSpPr>
              <p:spPr>
                <a:xfrm>
                  <a:off x="6926126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6" name="Circular Arrow 24"/>
                <p:cNvSpPr/>
                <p:nvPr/>
              </p:nvSpPr>
              <p:spPr>
                <a:xfrm>
                  <a:off x="5617863" y="4010933"/>
                  <a:ext cx="2030988" cy="2030989"/>
                </a:xfrm>
                <a:prstGeom prst="circularArrow">
                  <a:avLst>
                    <a:gd name="adj1" fmla="val 9572"/>
                    <a:gd name="adj2" fmla="val 576059"/>
                    <a:gd name="adj3" fmla="val 2688001"/>
                    <a:gd name="adj4" fmla="val 20822857"/>
                    <a:gd name="adj5" fmla="val 9622"/>
                  </a:avLst>
                </a:prstGeom>
                <a:solidFill>
                  <a:srgbClr val="FFFFFF">
                    <a:lumMod val="75000"/>
                  </a:srgbClr>
                </a:solidFill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7" name="Freeform 25"/>
                <p:cNvSpPr/>
                <p:nvPr/>
              </p:nvSpPr>
              <p:spPr>
                <a:xfrm>
                  <a:off x="6029675" y="5428281"/>
                  <a:ext cx="1349889" cy="744958"/>
                </a:xfrm>
                <a:custGeom>
                  <a:avLst/>
                  <a:gdLst>
                    <a:gd name="connsiteX0" fmla="*/ 0 w 1349893"/>
                    <a:gd name="connsiteY0" fmla="*/ 0 h 744962"/>
                    <a:gd name="connsiteX1" fmla="*/ 1349893 w 1349893"/>
                    <a:gd name="connsiteY1" fmla="*/ 0 h 744962"/>
                    <a:gd name="connsiteX2" fmla="*/ 1349893 w 1349893"/>
                    <a:gd name="connsiteY2" fmla="*/ 744962 h 744962"/>
                    <a:gd name="connsiteX3" fmla="*/ 0 w 1349893"/>
                    <a:gd name="connsiteY3" fmla="*/ 744962 h 744962"/>
                    <a:gd name="connsiteX4" fmla="*/ 0 w 1349893"/>
                    <a:gd name="connsiteY4" fmla="*/ 0 h 74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9893" h="744962">
                      <a:moveTo>
                        <a:pt x="0" y="0"/>
                      </a:moveTo>
                      <a:lnTo>
                        <a:pt x="1349893" y="0"/>
                      </a:lnTo>
                      <a:lnTo>
                        <a:pt x="1349893" y="744962"/>
                      </a:lnTo>
                      <a:lnTo>
                        <a:pt x="0" y="7449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8" name="Circular Arrow 26"/>
                <p:cNvSpPr/>
                <p:nvPr/>
              </p:nvSpPr>
              <p:spPr>
                <a:xfrm>
                  <a:off x="5689130" y="4010933"/>
                  <a:ext cx="2030988" cy="2030989"/>
                </a:xfrm>
                <a:prstGeom prst="circularArrow">
                  <a:avLst>
                    <a:gd name="adj1" fmla="val 9877"/>
                    <a:gd name="adj2" fmla="val 576059"/>
                    <a:gd name="adj3" fmla="val 10428451"/>
                    <a:gd name="adj4" fmla="val 6925393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9" name="Freeform 27"/>
                <p:cNvSpPr/>
                <p:nvPr/>
              </p:nvSpPr>
              <p:spPr>
                <a:xfrm>
                  <a:off x="5481555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marL="0" marR="0" lvl="0" indent="0" algn="ctr" defTabSz="2400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0" name="Circular Arrow 28"/>
                <p:cNvSpPr/>
                <p:nvPr/>
              </p:nvSpPr>
              <p:spPr>
                <a:xfrm>
                  <a:off x="5760396" y="3939666"/>
                  <a:ext cx="1690435" cy="2030989"/>
                </a:xfrm>
                <a:prstGeom prst="circularArrow">
                  <a:avLst>
                    <a:gd name="adj1" fmla="val 9215"/>
                    <a:gd name="adj2" fmla="val 576059"/>
                    <a:gd name="adj3" fmla="val 17939019"/>
                    <a:gd name="adj4" fmla="val 14501679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</p:grpSp>
        </p:grpSp>
        <p:sp>
          <p:nvSpPr>
            <p:cNvPr id="31" name="Oval 35"/>
            <p:cNvSpPr/>
            <p:nvPr/>
          </p:nvSpPr>
          <p:spPr bwMode="auto">
            <a:xfrm>
              <a:off x="801000" y="6636335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72496" y="5891428"/>
              <a:ext cx="1184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Process Locator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33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Micro</a:t>
            </a:r>
            <a:r>
              <a:rPr lang="de-DE" dirty="0" smtClean="0"/>
              <a:t>-ORM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DE" b="1" dirty="0" smtClean="0"/>
              <a:t>Informationen zu </a:t>
            </a:r>
            <a:r>
              <a:rPr lang="de-DE" b="1" dirty="0" err="1" smtClean="0"/>
              <a:t>Micro</a:t>
            </a:r>
            <a:r>
              <a:rPr lang="de-DE" b="1" dirty="0" smtClean="0"/>
              <a:t>-ORM</a:t>
            </a:r>
            <a:endParaRPr lang="de-DE" b="1" dirty="0"/>
          </a:p>
          <a:p>
            <a:endParaRPr lang="de-DE" dirty="0" smtClean="0"/>
          </a:p>
          <a:p>
            <a:r>
              <a:rPr lang="de-DE" dirty="0"/>
              <a:t>Inspiration: </a:t>
            </a:r>
            <a:r>
              <a:rPr lang="de-DE" dirty="0" smtClean="0"/>
              <a:t>Massive</a:t>
            </a:r>
            <a:r>
              <a:rPr lang="de-DE" dirty="0"/>
              <a:t>, </a:t>
            </a:r>
            <a:r>
              <a:rPr lang="de-DE" dirty="0" err="1"/>
              <a:t>Dapper</a:t>
            </a:r>
            <a:r>
              <a:rPr lang="de-DE" dirty="0"/>
              <a:t>, </a:t>
            </a:r>
            <a:r>
              <a:rPr lang="de-DE" dirty="0" smtClean="0"/>
              <a:t>LINQ-to-SQL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Code-First</a:t>
            </a:r>
          </a:p>
          <a:p>
            <a:endParaRPr lang="de-DE" dirty="0" smtClean="0"/>
          </a:p>
          <a:p>
            <a:r>
              <a:rPr lang="de-DE" dirty="0" smtClean="0"/>
              <a:t>Query via LINQ, Extension für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SPList</a:t>
            </a:r>
            <a:endParaRPr lang="de-DE" dirty="0" smtClean="0">
              <a:latin typeface="Consolas" pitchFamily="49" charset="0"/>
              <a:cs typeface="Consolas" pitchFamily="49" charset="0"/>
            </a:endParaRPr>
          </a:p>
          <a:p>
            <a:endParaRPr lang="de-DE" dirty="0">
              <a:latin typeface="Consolas" pitchFamily="49" charset="0"/>
              <a:cs typeface="Consolas" pitchFamily="49" charset="0"/>
            </a:endParaRPr>
          </a:p>
          <a:p>
            <a:r>
              <a:rPr lang="de-DE" dirty="0" smtClean="0"/>
              <a:t>bidirektionales Mapping:  </a:t>
            </a:r>
            <a:r>
              <a:rPr lang="de-DE" dirty="0" err="1">
                <a:latin typeface="Consolas" pitchFamily="49" charset="0"/>
                <a:cs typeface="Consolas" pitchFamily="49" charset="0"/>
              </a:rPr>
              <a:t>SPListItem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>
                <a:latin typeface="Consolas" pitchFamily="49" charset="0"/>
                <a:cs typeface="Consolas" pitchFamily="49" charset="0"/>
                <a:sym typeface="Wingdings"/>
              </a:rPr>
              <a:t></a:t>
            </a:r>
            <a:r>
              <a:rPr lang="de-DE" dirty="0"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MeineKlasse</a:t>
            </a:r>
            <a:endParaRPr lang="de-DE" dirty="0" smtClean="0">
              <a:latin typeface="Consolas" pitchFamily="49" charset="0"/>
              <a:cs typeface="Consolas" pitchFamily="49" charset="0"/>
            </a:endParaRPr>
          </a:p>
          <a:p>
            <a:endParaRPr lang="de-DE" dirty="0">
              <a:latin typeface="Consolas" pitchFamily="49" charset="0"/>
              <a:cs typeface="Consolas" pitchFamily="49" charset="0"/>
            </a:endParaRPr>
          </a:p>
          <a:p>
            <a:r>
              <a:rPr lang="de-DE" dirty="0"/>
              <a:t>nur neues API, keine neue Funktionalität mit unklaren Performance-Implikationen </a:t>
            </a:r>
            <a:endParaRPr lang="de-DE" dirty="0" smtClean="0"/>
          </a:p>
          <a:p>
            <a:pPr lvl="1"/>
            <a:r>
              <a:rPr lang="de-DE" dirty="0" smtClean="0"/>
              <a:t>(</a:t>
            </a:r>
            <a:r>
              <a:rPr lang="de-DE" dirty="0" err="1"/>
              <a:t>LtoSP</a:t>
            </a:r>
            <a:r>
              <a:rPr lang="de-DE" dirty="0"/>
              <a:t>: LINQ-to-Objects, </a:t>
            </a:r>
            <a:r>
              <a:rPr lang="de-DE" dirty="0" err="1"/>
              <a:t>Object</a:t>
            </a:r>
            <a:r>
              <a:rPr lang="de-DE" dirty="0"/>
              <a:t>-Tracking)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30B3-0DAE-4823-83CA-F17D63C0375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06.06.2012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Agile SharePoint-Entwicklung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7809808" y="5338341"/>
            <a:ext cx="1184940" cy="852907"/>
            <a:chOff x="72496" y="5891428"/>
            <a:chExt cx="1184940" cy="852907"/>
          </a:xfrm>
        </p:grpSpPr>
        <p:grpSp>
          <p:nvGrpSpPr>
            <p:cNvPr id="26" name="Group 20"/>
            <p:cNvGrpSpPr>
              <a:grpSpLocks noChangeAspect="1"/>
            </p:cNvGrpSpPr>
            <p:nvPr/>
          </p:nvGrpSpPr>
          <p:grpSpPr>
            <a:xfrm>
              <a:off x="316495" y="6179460"/>
              <a:ext cx="690402" cy="554777"/>
              <a:chOff x="2234433" y="2014436"/>
              <a:chExt cx="5165617" cy="4150868"/>
            </a:xfrm>
          </p:grpSpPr>
          <p:grpSp>
            <p:nvGrpSpPr>
              <p:cNvPr id="29" name="Group 21"/>
              <p:cNvGrpSpPr/>
              <p:nvPr/>
            </p:nvGrpSpPr>
            <p:grpSpPr>
              <a:xfrm rot="17892723">
                <a:off x="2455749" y="1793120"/>
                <a:ext cx="3622375" cy="4065008"/>
                <a:chOff x="2760812" y="1598769"/>
                <a:chExt cx="3622375" cy="4065008"/>
              </a:xfrm>
            </p:grpSpPr>
            <p:sp>
              <p:nvSpPr>
                <p:cNvPr id="37" name="Freeform 29"/>
                <p:cNvSpPr/>
                <p:nvPr/>
              </p:nvSpPr>
              <p:spPr>
                <a:xfrm rot="3707277">
                  <a:off x="5061913" y="2347171"/>
                  <a:ext cx="1640226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8" name="Circular Arrow 30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7986"/>
                    <a:gd name="adj2" fmla="val 576426"/>
                    <a:gd name="adj3" fmla="val 3836017"/>
                    <a:gd name="adj4" fmla="val 21079189"/>
                    <a:gd name="adj5" fmla="val 9627"/>
                  </a:avLst>
                </a:prstGeom>
                <a:solidFill>
                  <a:srgbClr val="808080"/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9" name="Freeform 31"/>
                <p:cNvSpPr/>
                <p:nvPr/>
              </p:nvSpPr>
              <p:spPr>
                <a:xfrm rot="3707277">
                  <a:off x="3805535" y="4537312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0" name="Circular Arrow 32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9574"/>
                    <a:gd name="adj2" fmla="val 576426"/>
                    <a:gd name="adj3" fmla="val 10815196"/>
                    <a:gd name="adj4" fmla="val 6567710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41" name="Freeform 33"/>
                <p:cNvSpPr/>
                <p:nvPr/>
              </p:nvSpPr>
              <p:spPr>
                <a:xfrm rot="3707277">
                  <a:off x="2517447" y="2306278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2" name="Circular Arrow 34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8460"/>
                    <a:gd name="adj2" fmla="val 576426"/>
                    <a:gd name="adj3" fmla="val 18044237"/>
                    <a:gd name="adj4" fmla="val 13674333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</p:grpSp>
          <p:grpSp>
            <p:nvGrpSpPr>
              <p:cNvPr id="30" name="Group 22"/>
              <p:cNvGrpSpPr/>
              <p:nvPr/>
            </p:nvGrpSpPr>
            <p:grpSpPr>
              <a:xfrm>
                <a:off x="5096446" y="3931731"/>
                <a:ext cx="2303604" cy="2233573"/>
                <a:chOff x="5481555" y="3939666"/>
                <a:chExt cx="2303604" cy="2233573"/>
              </a:xfrm>
            </p:grpSpPr>
            <p:sp>
              <p:nvSpPr>
                <p:cNvPr id="31" name="Freeform 23"/>
                <p:cNvSpPr/>
                <p:nvPr/>
              </p:nvSpPr>
              <p:spPr>
                <a:xfrm>
                  <a:off x="6926126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2" name="Circular Arrow 24"/>
                <p:cNvSpPr/>
                <p:nvPr/>
              </p:nvSpPr>
              <p:spPr>
                <a:xfrm>
                  <a:off x="5617863" y="4010933"/>
                  <a:ext cx="2030988" cy="2030989"/>
                </a:xfrm>
                <a:prstGeom prst="circularArrow">
                  <a:avLst>
                    <a:gd name="adj1" fmla="val 9572"/>
                    <a:gd name="adj2" fmla="val 576059"/>
                    <a:gd name="adj3" fmla="val 2688001"/>
                    <a:gd name="adj4" fmla="val 20822857"/>
                    <a:gd name="adj5" fmla="val 9622"/>
                  </a:avLst>
                </a:prstGeom>
                <a:solidFill>
                  <a:srgbClr val="FFFFFF">
                    <a:lumMod val="75000"/>
                  </a:srgbClr>
                </a:solidFill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3" name="Freeform 25"/>
                <p:cNvSpPr/>
                <p:nvPr/>
              </p:nvSpPr>
              <p:spPr>
                <a:xfrm>
                  <a:off x="6029675" y="5428281"/>
                  <a:ext cx="1349889" cy="744958"/>
                </a:xfrm>
                <a:custGeom>
                  <a:avLst/>
                  <a:gdLst>
                    <a:gd name="connsiteX0" fmla="*/ 0 w 1349893"/>
                    <a:gd name="connsiteY0" fmla="*/ 0 h 744962"/>
                    <a:gd name="connsiteX1" fmla="*/ 1349893 w 1349893"/>
                    <a:gd name="connsiteY1" fmla="*/ 0 h 744962"/>
                    <a:gd name="connsiteX2" fmla="*/ 1349893 w 1349893"/>
                    <a:gd name="connsiteY2" fmla="*/ 744962 h 744962"/>
                    <a:gd name="connsiteX3" fmla="*/ 0 w 1349893"/>
                    <a:gd name="connsiteY3" fmla="*/ 744962 h 744962"/>
                    <a:gd name="connsiteX4" fmla="*/ 0 w 1349893"/>
                    <a:gd name="connsiteY4" fmla="*/ 0 h 74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9893" h="744962">
                      <a:moveTo>
                        <a:pt x="0" y="0"/>
                      </a:moveTo>
                      <a:lnTo>
                        <a:pt x="1349893" y="0"/>
                      </a:lnTo>
                      <a:lnTo>
                        <a:pt x="1349893" y="744962"/>
                      </a:lnTo>
                      <a:lnTo>
                        <a:pt x="0" y="7449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4" name="Circular Arrow 26"/>
                <p:cNvSpPr/>
                <p:nvPr/>
              </p:nvSpPr>
              <p:spPr>
                <a:xfrm>
                  <a:off x="5689130" y="4010933"/>
                  <a:ext cx="2030988" cy="2030989"/>
                </a:xfrm>
                <a:prstGeom prst="circularArrow">
                  <a:avLst>
                    <a:gd name="adj1" fmla="val 9877"/>
                    <a:gd name="adj2" fmla="val 576059"/>
                    <a:gd name="adj3" fmla="val 10428451"/>
                    <a:gd name="adj4" fmla="val 6925393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5" name="Freeform 27"/>
                <p:cNvSpPr/>
                <p:nvPr/>
              </p:nvSpPr>
              <p:spPr>
                <a:xfrm>
                  <a:off x="5481555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marL="0" marR="0" lvl="0" indent="0" algn="ctr" defTabSz="2400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6" name="Circular Arrow 28"/>
                <p:cNvSpPr/>
                <p:nvPr/>
              </p:nvSpPr>
              <p:spPr>
                <a:xfrm>
                  <a:off x="5760396" y="3939666"/>
                  <a:ext cx="1690435" cy="2030989"/>
                </a:xfrm>
                <a:prstGeom prst="circularArrow">
                  <a:avLst>
                    <a:gd name="adj1" fmla="val 9215"/>
                    <a:gd name="adj2" fmla="val 576059"/>
                    <a:gd name="adj3" fmla="val 17939019"/>
                    <a:gd name="adj4" fmla="val 14501679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</p:grpSp>
        </p:grpSp>
        <p:sp>
          <p:nvSpPr>
            <p:cNvPr id="27" name="Oval 35"/>
            <p:cNvSpPr/>
            <p:nvPr/>
          </p:nvSpPr>
          <p:spPr bwMode="auto">
            <a:xfrm>
              <a:off x="801000" y="6636335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72496" y="5891428"/>
              <a:ext cx="1184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Process Locator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7416000" y="864000"/>
            <a:ext cx="1512168" cy="1415526"/>
            <a:chOff x="3203848" y="4859635"/>
            <a:chExt cx="1512168" cy="1415526"/>
          </a:xfrm>
        </p:grpSpPr>
        <p:pic>
          <p:nvPicPr>
            <p:cNvPr id="44" name="Picture 4" descr="D:\adesso AG\adesso Proposal Management\Grafikpool (Rohdaten)\Fotolia_24805814_XXL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6" t="17545" r="12431"/>
            <a:stretch/>
          </p:blipFill>
          <p:spPr bwMode="auto">
            <a:xfrm>
              <a:off x="3203848" y="4859635"/>
              <a:ext cx="1512168" cy="1188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feld 44"/>
            <p:cNvSpPr txBox="1"/>
            <p:nvPr/>
          </p:nvSpPr>
          <p:spPr>
            <a:xfrm>
              <a:off x="3603940" y="5998162"/>
              <a:ext cx="686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solidFill>
                    <a:srgbClr val="B8B2AB"/>
                  </a:solidFill>
                </a:rPr>
                <a:t>Lösung</a:t>
              </a:r>
              <a:endParaRPr lang="de-DE" sz="1200" dirty="0">
                <a:solidFill>
                  <a:srgbClr val="B8B2A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33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</a:t>
            </a:r>
            <a:r>
              <a:rPr lang="de-DE" dirty="0"/>
              <a:t>Anforderungen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DE" b="1" dirty="0" smtClean="0"/>
              <a:t>Umgang mit variablen Anforderungen / Änderungen</a:t>
            </a:r>
          </a:p>
          <a:p>
            <a:endParaRPr lang="de-DE" dirty="0"/>
          </a:p>
          <a:p>
            <a:r>
              <a:rPr lang="de-DE" dirty="0" smtClean="0"/>
              <a:t>„Bei </a:t>
            </a:r>
            <a:r>
              <a:rPr lang="de-DE" dirty="0"/>
              <a:t>uns ist alles spezifiziert…“</a:t>
            </a:r>
          </a:p>
          <a:p>
            <a:endParaRPr lang="de-DE" dirty="0"/>
          </a:p>
          <a:p>
            <a:r>
              <a:rPr lang="de-DE" dirty="0"/>
              <a:t>Aber dann kommen doch noch Änderungen:</a:t>
            </a:r>
          </a:p>
          <a:p>
            <a:pPr lvl="1"/>
            <a:r>
              <a:rPr lang="de-DE" dirty="0"/>
              <a:t>Choice Field 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/>
              <a:t>ManagedMetaData</a:t>
            </a:r>
            <a:r>
              <a:rPr lang="de-DE" dirty="0" smtClean="0"/>
              <a:t> </a:t>
            </a:r>
            <a:r>
              <a:rPr lang="de-DE" dirty="0"/>
              <a:t>Field</a:t>
            </a:r>
          </a:p>
          <a:p>
            <a:pPr lvl="1"/>
            <a:r>
              <a:rPr lang="de-DE" dirty="0"/>
              <a:t>„Abteilung</a:t>
            </a:r>
            <a:r>
              <a:rPr lang="de-DE" dirty="0" smtClean="0"/>
              <a:t>“ 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smtClean="0"/>
              <a:t>„</a:t>
            </a:r>
            <a:r>
              <a:rPr lang="de-DE" dirty="0"/>
              <a:t>Division“</a:t>
            </a:r>
          </a:p>
          <a:p>
            <a:endParaRPr lang="de-DE" dirty="0"/>
          </a:p>
          <a:p>
            <a:r>
              <a:rPr lang="de-DE" dirty="0"/>
              <a:t>während der Entwicklung</a:t>
            </a:r>
          </a:p>
          <a:p>
            <a:r>
              <a:rPr lang="de-DE" dirty="0"/>
              <a:t>nach Inbetriebnahme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30B3-0DAE-4823-83CA-F17D63C0375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06.06.2012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Agile SharePoint-Entwicklung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7809808" y="5338341"/>
            <a:ext cx="1184940" cy="842809"/>
            <a:chOff x="72496" y="5891428"/>
            <a:chExt cx="1184940" cy="842809"/>
          </a:xfrm>
        </p:grpSpPr>
        <p:grpSp>
          <p:nvGrpSpPr>
            <p:cNvPr id="8" name="Group 20"/>
            <p:cNvGrpSpPr>
              <a:grpSpLocks noChangeAspect="1"/>
            </p:cNvGrpSpPr>
            <p:nvPr/>
          </p:nvGrpSpPr>
          <p:grpSpPr>
            <a:xfrm>
              <a:off x="316495" y="6179460"/>
              <a:ext cx="690402" cy="554777"/>
              <a:chOff x="2234433" y="2014436"/>
              <a:chExt cx="5165617" cy="4150868"/>
            </a:xfrm>
          </p:grpSpPr>
          <p:grpSp>
            <p:nvGrpSpPr>
              <p:cNvPr id="11" name="Group 21"/>
              <p:cNvGrpSpPr/>
              <p:nvPr/>
            </p:nvGrpSpPr>
            <p:grpSpPr>
              <a:xfrm rot="17892723">
                <a:off x="2455749" y="1793120"/>
                <a:ext cx="3622375" cy="4065008"/>
                <a:chOff x="2760812" y="1598769"/>
                <a:chExt cx="3622375" cy="4065008"/>
              </a:xfrm>
            </p:grpSpPr>
            <p:sp>
              <p:nvSpPr>
                <p:cNvPr id="19" name="Freeform 29"/>
                <p:cNvSpPr/>
                <p:nvPr/>
              </p:nvSpPr>
              <p:spPr>
                <a:xfrm rot="3707277">
                  <a:off x="5061913" y="2347171"/>
                  <a:ext cx="1640226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0" name="Circular Arrow 30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7986"/>
                    <a:gd name="adj2" fmla="val 576426"/>
                    <a:gd name="adj3" fmla="val 3836017"/>
                    <a:gd name="adj4" fmla="val 21079189"/>
                    <a:gd name="adj5" fmla="val 9627"/>
                  </a:avLst>
                </a:prstGeom>
                <a:solidFill>
                  <a:srgbClr val="808080"/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21" name="Freeform 31"/>
                <p:cNvSpPr/>
                <p:nvPr/>
              </p:nvSpPr>
              <p:spPr>
                <a:xfrm rot="3707277">
                  <a:off x="3805535" y="4537312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2" name="Circular Arrow 32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9574"/>
                    <a:gd name="adj2" fmla="val 576426"/>
                    <a:gd name="adj3" fmla="val 10815196"/>
                    <a:gd name="adj4" fmla="val 6567710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23" name="Freeform 33"/>
                <p:cNvSpPr/>
                <p:nvPr/>
              </p:nvSpPr>
              <p:spPr>
                <a:xfrm rot="3707277">
                  <a:off x="2517447" y="2306278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4" name="Circular Arrow 34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8460"/>
                    <a:gd name="adj2" fmla="val 576426"/>
                    <a:gd name="adj3" fmla="val 18044237"/>
                    <a:gd name="adj4" fmla="val 13674333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</p:grpSp>
          <p:grpSp>
            <p:nvGrpSpPr>
              <p:cNvPr id="12" name="Group 22"/>
              <p:cNvGrpSpPr/>
              <p:nvPr/>
            </p:nvGrpSpPr>
            <p:grpSpPr>
              <a:xfrm>
                <a:off x="5096446" y="3931731"/>
                <a:ext cx="2303604" cy="2233573"/>
                <a:chOff x="5481555" y="3939666"/>
                <a:chExt cx="2303604" cy="2233573"/>
              </a:xfrm>
            </p:grpSpPr>
            <p:sp>
              <p:nvSpPr>
                <p:cNvPr id="13" name="Freeform 23"/>
                <p:cNvSpPr/>
                <p:nvPr/>
              </p:nvSpPr>
              <p:spPr>
                <a:xfrm>
                  <a:off x="6926126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4" name="Circular Arrow 24"/>
                <p:cNvSpPr/>
                <p:nvPr/>
              </p:nvSpPr>
              <p:spPr>
                <a:xfrm>
                  <a:off x="5617863" y="4010933"/>
                  <a:ext cx="2030988" cy="2030989"/>
                </a:xfrm>
                <a:prstGeom prst="circularArrow">
                  <a:avLst>
                    <a:gd name="adj1" fmla="val 9572"/>
                    <a:gd name="adj2" fmla="val 576059"/>
                    <a:gd name="adj3" fmla="val 2688001"/>
                    <a:gd name="adj4" fmla="val 20822857"/>
                    <a:gd name="adj5" fmla="val 9622"/>
                  </a:avLst>
                </a:prstGeom>
                <a:solidFill>
                  <a:srgbClr val="FFFFFF">
                    <a:lumMod val="75000"/>
                  </a:srgbClr>
                </a:solidFill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15" name="Freeform 25"/>
                <p:cNvSpPr/>
                <p:nvPr/>
              </p:nvSpPr>
              <p:spPr>
                <a:xfrm>
                  <a:off x="6029675" y="5428281"/>
                  <a:ext cx="1349889" cy="744958"/>
                </a:xfrm>
                <a:custGeom>
                  <a:avLst/>
                  <a:gdLst>
                    <a:gd name="connsiteX0" fmla="*/ 0 w 1349893"/>
                    <a:gd name="connsiteY0" fmla="*/ 0 h 744962"/>
                    <a:gd name="connsiteX1" fmla="*/ 1349893 w 1349893"/>
                    <a:gd name="connsiteY1" fmla="*/ 0 h 744962"/>
                    <a:gd name="connsiteX2" fmla="*/ 1349893 w 1349893"/>
                    <a:gd name="connsiteY2" fmla="*/ 744962 h 744962"/>
                    <a:gd name="connsiteX3" fmla="*/ 0 w 1349893"/>
                    <a:gd name="connsiteY3" fmla="*/ 744962 h 744962"/>
                    <a:gd name="connsiteX4" fmla="*/ 0 w 1349893"/>
                    <a:gd name="connsiteY4" fmla="*/ 0 h 74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9893" h="744962">
                      <a:moveTo>
                        <a:pt x="0" y="0"/>
                      </a:moveTo>
                      <a:lnTo>
                        <a:pt x="1349893" y="0"/>
                      </a:lnTo>
                      <a:lnTo>
                        <a:pt x="1349893" y="744962"/>
                      </a:lnTo>
                      <a:lnTo>
                        <a:pt x="0" y="7449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6" name="Circular Arrow 26"/>
                <p:cNvSpPr/>
                <p:nvPr/>
              </p:nvSpPr>
              <p:spPr>
                <a:xfrm>
                  <a:off x="5689130" y="4010933"/>
                  <a:ext cx="2030988" cy="2030989"/>
                </a:xfrm>
                <a:prstGeom prst="circularArrow">
                  <a:avLst>
                    <a:gd name="adj1" fmla="val 9877"/>
                    <a:gd name="adj2" fmla="val 576059"/>
                    <a:gd name="adj3" fmla="val 10428451"/>
                    <a:gd name="adj4" fmla="val 6925393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17" name="Freeform 27"/>
                <p:cNvSpPr/>
                <p:nvPr/>
              </p:nvSpPr>
              <p:spPr>
                <a:xfrm>
                  <a:off x="5481555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marL="0" marR="0" lvl="0" indent="0" algn="ctr" defTabSz="2400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8" name="Circular Arrow 28"/>
                <p:cNvSpPr/>
                <p:nvPr/>
              </p:nvSpPr>
              <p:spPr>
                <a:xfrm>
                  <a:off x="5760396" y="3939666"/>
                  <a:ext cx="1690435" cy="2030989"/>
                </a:xfrm>
                <a:prstGeom prst="circularArrow">
                  <a:avLst>
                    <a:gd name="adj1" fmla="val 9215"/>
                    <a:gd name="adj2" fmla="val 576059"/>
                    <a:gd name="adj3" fmla="val 17939019"/>
                    <a:gd name="adj4" fmla="val 14501679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</p:grpSp>
        </p:grpSp>
        <p:sp>
          <p:nvSpPr>
            <p:cNvPr id="9" name="Oval 35"/>
            <p:cNvSpPr/>
            <p:nvPr/>
          </p:nvSpPr>
          <p:spPr bwMode="auto">
            <a:xfrm>
              <a:off x="500757" y="6165091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2496" y="5891428"/>
              <a:ext cx="1184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Process Locator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7630336" y="864000"/>
            <a:ext cx="1315552" cy="1420617"/>
            <a:chOff x="6223238" y="4877670"/>
            <a:chExt cx="1315552" cy="1420617"/>
          </a:xfrm>
        </p:grpSpPr>
        <p:sp>
          <p:nvSpPr>
            <p:cNvPr id="30" name="Textfeld 29"/>
            <p:cNvSpPr txBox="1"/>
            <p:nvPr/>
          </p:nvSpPr>
          <p:spPr>
            <a:xfrm>
              <a:off x="6472783" y="6021288"/>
              <a:ext cx="7553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Problem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pic>
          <p:nvPicPr>
            <p:cNvPr id="31" name="Picture 4" descr="D:\adesso AG\adesso Proposal Management\Grafikpool (Rohdaten)\Fotolia_19042070_V.svg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5" t="5357" r="-434" b="12308"/>
            <a:stretch/>
          </p:blipFill>
          <p:spPr bwMode="auto">
            <a:xfrm>
              <a:off x="6223238" y="4877670"/>
              <a:ext cx="1315552" cy="1178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Abgerundete rechteckige Legende 31"/>
            <p:cNvSpPr/>
            <p:nvPr/>
          </p:nvSpPr>
          <p:spPr bwMode="auto">
            <a:xfrm>
              <a:off x="6747098" y="5286085"/>
              <a:ext cx="561206" cy="305029"/>
            </a:xfrm>
            <a:prstGeom prst="wedgeRoundRectCallout">
              <a:avLst>
                <a:gd name="adj1" fmla="val -104610"/>
                <a:gd name="adj2" fmla="val 63843"/>
                <a:gd name="adj3" fmla="val 16667"/>
              </a:avLst>
            </a:prstGeom>
            <a:solidFill>
              <a:srgbClr val="FFFFFF"/>
            </a:solidFill>
            <a:ln w="25400" cap="flat" cmpd="sng" algn="ctr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???</a:t>
              </a:r>
              <a:endPara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72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Datei-Deployment-Konflikte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30B3-0DAE-4823-83CA-F17D63C0375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06.06.2012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Agile SharePoint-Entwicklung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7809808" y="5338341"/>
            <a:ext cx="1184940" cy="842809"/>
            <a:chOff x="72496" y="5891428"/>
            <a:chExt cx="1184940" cy="842809"/>
          </a:xfrm>
        </p:grpSpPr>
        <p:grpSp>
          <p:nvGrpSpPr>
            <p:cNvPr id="8" name="Group 20"/>
            <p:cNvGrpSpPr>
              <a:grpSpLocks noChangeAspect="1"/>
            </p:cNvGrpSpPr>
            <p:nvPr/>
          </p:nvGrpSpPr>
          <p:grpSpPr>
            <a:xfrm>
              <a:off x="316495" y="6179460"/>
              <a:ext cx="690402" cy="554777"/>
              <a:chOff x="2234433" y="2014436"/>
              <a:chExt cx="5165617" cy="4150868"/>
            </a:xfrm>
          </p:grpSpPr>
          <p:grpSp>
            <p:nvGrpSpPr>
              <p:cNvPr id="11" name="Group 21"/>
              <p:cNvGrpSpPr/>
              <p:nvPr/>
            </p:nvGrpSpPr>
            <p:grpSpPr>
              <a:xfrm rot="17892723">
                <a:off x="2455749" y="1793120"/>
                <a:ext cx="3622375" cy="4065008"/>
                <a:chOff x="2760812" y="1598769"/>
                <a:chExt cx="3622375" cy="4065008"/>
              </a:xfrm>
            </p:grpSpPr>
            <p:sp>
              <p:nvSpPr>
                <p:cNvPr id="19" name="Freeform 29"/>
                <p:cNvSpPr/>
                <p:nvPr/>
              </p:nvSpPr>
              <p:spPr>
                <a:xfrm rot="3707277">
                  <a:off x="5061913" y="2347171"/>
                  <a:ext cx="1640226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0" name="Circular Arrow 30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7986"/>
                    <a:gd name="adj2" fmla="val 576426"/>
                    <a:gd name="adj3" fmla="val 3836017"/>
                    <a:gd name="adj4" fmla="val 21079189"/>
                    <a:gd name="adj5" fmla="val 9627"/>
                  </a:avLst>
                </a:prstGeom>
                <a:solidFill>
                  <a:srgbClr val="808080"/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21" name="Freeform 31"/>
                <p:cNvSpPr/>
                <p:nvPr/>
              </p:nvSpPr>
              <p:spPr>
                <a:xfrm rot="3707277">
                  <a:off x="3805535" y="4537312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2" name="Circular Arrow 32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9574"/>
                    <a:gd name="adj2" fmla="val 576426"/>
                    <a:gd name="adj3" fmla="val 10815196"/>
                    <a:gd name="adj4" fmla="val 6567710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23" name="Freeform 33"/>
                <p:cNvSpPr/>
                <p:nvPr/>
              </p:nvSpPr>
              <p:spPr>
                <a:xfrm rot="3707277">
                  <a:off x="2517447" y="2306278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4" name="Circular Arrow 34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8460"/>
                    <a:gd name="adj2" fmla="val 576426"/>
                    <a:gd name="adj3" fmla="val 18044237"/>
                    <a:gd name="adj4" fmla="val 13674333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</p:grpSp>
          <p:grpSp>
            <p:nvGrpSpPr>
              <p:cNvPr id="12" name="Group 22"/>
              <p:cNvGrpSpPr/>
              <p:nvPr/>
            </p:nvGrpSpPr>
            <p:grpSpPr>
              <a:xfrm>
                <a:off x="5096446" y="3931731"/>
                <a:ext cx="2303604" cy="2233573"/>
                <a:chOff x="5481555" y="3939666"/>
                <a:chExt cx="2303604" cy="2233573"/>
              </a:xfrm>
            </p:grpSpPr>
            <p:sp>
              <p:nvSpPr>
                <p:cNvPr id="13" name="Freeform 23"/>
                <p:cNvSpPr/>
                <p:nvPr/>
              </p:nvSpPr>
              <p:spPr>
                <a:xfrm>
                  <a:off x="6926126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4" name="Circular Arrow 24"/>
                <p:cNvSpPr/>
                <p:nvPr/>
              </p:nvSpPr>
              <p:spPr>
                <a:xfrm>
                  <a:off x="5617863" y="4010933"/>
                  <a:ext cx="2030988" cy="2030989"/>
                </a:xfrm>
                <a:prstGeom prst="circularArrow">
                  <a:avLst>
                    <a:gd name="adj1" fmla="val 9572"/>
                    <a:gd name="adj2" fmla="val 576059"/>
                    <a:gd name="adj3" fmla="val 2688001"/>
                    <a:gd name="adj4" fmla="val 20822857"/>
                    <a:gd name="adj5" fmla="val 9622"/>
                  </a:avLst>
                </a:prstGeom>
                <a:solidFill>
                  <a:srgbClr val="FFFFFF">
                    <a:lumMod val="75000"/>
                  </a:srgbClr>
                </a:solidFill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15" name="Freeform 25"/>
                <p:cNvSpPr/>
                <p:nvPr/>
              </p:nvSpPr>
              <p:spPr>
                <a:xfrm>
                  <a:off x="6029675" y="5428281"/>
                  <a:ext cx="1349889" cy="744958"/>
                </a:xfrm>
                <a:custGeom>
                  <a:avLst/>
                  <a:gdLst>
                    <a:gd name="connsiteX0" fmla="*/ 0 w 1349893"/>
                    <a:gd name="connsiteY0" fmla="*/ 0 h 744962"/>
                    <a:gd name="connsiteX1" fmla="*/ 1349893 w 1349893"/>
                    <a:gd name="connsiteY1" fmla="*/ 0 h 744962"/>
                    <a:gd name="connsiteX2" fmla="*/ 1349893 w 1349893"/>
                    <a:gd name="connsiteY2" fmla="*/ 744962 h 744962"/>
                    <a:gd name="connsiteX3" fmla="*/ 0 w 1349893"/>
                    <a:gd name="connsiteY3" fmla="*/ 744962 h 744962"/>
                    <a:gd name="connsiteX4" fmla="*/ 0 w 1349893"/>
                    <a:gd name="connsiteY4" fmla="*/ 0 h 74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9893" h="744962">
                      <a:moveTo>
                        <a:pt x="0" y="0"/>
                      </a:moveTo>
                      <a:lnTo>
                        <a:pt x="1349893" y="0"/>
                      </a:lnTo>
                      <a:lnTo>
                        <a:pt x="1349893" y="744962"/>
                      </a:lnTo>
                      <a:lnTo>
                        <a:pt x="0" y="7449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6" name="Circular Arrow 26"/>
                <p:cNvSpPr/>
                <p:nvPr/>
              </p:nvSpPr>
              <p:spPr>
                <a:xfrm>
                  <a:off x="5689130" y="4010933"/>
                  <a:ext cx="2030988" cy="2030989"/>
                </a:xfrm>
                <a:prstGeom prst="circularArrow">
                  <a:avLst>
                    <a:gd name="adj1" fmla="val 9877"/>
                    <a:gd name="adj2" fmla="val 576059"/>
                    <a:gd name="adj3" fmla="val 10428451"/>
                    <a:gd name="adj4" fmla="val 6925393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17" name="Freeform 27"/>
                <p:cNvSpPr/>
                <p:nvPr/>
              </p:nvSpPr>
              <p:spPr>
                <a:xfrm>
                  <a:off x="5481555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marL="0" marR="0" lvl="0" indent="0" algn="ctr" defTabSz="2400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8" name="Circular Arrow 28"/>
                <p:cNvSpPr/>
                <p:nvPr/>
              </p:nvSpPr>
              <p:spPr>
                <a:xfrm>
                  <a:off x="5760396" y="3939666"/>
                  <a:ext cx="1690435" cy="2030989"/>
                </a:xfrm>
                <a:prstGeom prst="circularArrow">
                  <a:avLst>
                    <a:gd name="adj1" fmla="val 9215"/>
                    <a:gd name="adj2" fmla="val 576059"/>
                    <a:gd name="adj3" fmla="val 17939019"/>
                    <a:gd name="adj4" fmla="val 14501679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</p:grpSp>
        </p:grpSp>
        <p:sp>
          <p:nvSpPr>
            <p:cNvPr id="9" name="Oval 35"/>
            <p:cNvSpPr/>
            <p:nvPr/>
          </p:nvSpPr>
          <p:spPr bwMode="auto">
            <a:xfrm>
              <a:off x="327088" y="6466375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2496" y="5891428"/>
              <a:ext cx="1184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Process Locator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7630336" y="864000"/>
            <a:ext cx="1315552" cy="1420617"/>
            <a:chOff x="6223238" y="4877670"/>
            <a:chExt cx="1315552" cy="1420617"/>
          </a:xfrm>
        </p:grpSpPr>
        <p:sp>
          <p:nvSpPr>
            <p:cNvPr id="26" name="Textfeld 25"/>
            <p:cNvSpPr txBox="1"/>
            <p:nvPr/>
          </p:nvSpPr>
          <p:spPr>
            <a:xfrm>
              <a:off x="6472783" y="6021288"/>
              <a:ext cx="7553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Problem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pic>
          <p:nvPicPr>
            <p:cNvPr id="27" name="Picture 4" descr="D:\adesso AG\adesso Proposal Management\Grafikpool (Rohdaten)\Fotolia_19042070_V.svg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5" t="5357" r="-434" b="12308"/>
            <a:stretch/>
          </p:blipFill>
          <p:spPr bwMode="auto">
            <a:xfrm>
              <a:off x="6223238" y="4877670"/>
              <a:ext cx="1315552" cy="1178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Abgerundete rechteckige Legende 27"/>
            <p:cNvSpPr/>
            <p:nvPr/>
          </p:nvSpPr>
          <p:spPr bwMode="auto">
            <a:xfrm>
              <a:off x="6747098" y="5286085"/>
              <a:ext cx="561206" cy="305029"/>
            </a:xfrm>
            <a:prstGeom prst="wedgeRoundRectCallout">
              <a:avLst>
                <a:gd name="adj1" fmla="val -104610"/>
                <a:gd name="adj2" fmla="val 63843"/>
                <a:gd name="adj3" fmla="val 16667"/>
              </a:avLst>
            </a:prstGeom>
            <a:solidFill>
              <a:srgbClr val="FFFFFF"/>
            </a:solidFill>
            <a:ln w="25400" cap="flat" cmpd="sng" algn="ctr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???</a:t>
              </a:r>
              <a:endPara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0" name="Rounded Rectangle 4"/>
          <p:cNvSpPr/>
          <p:nvPr/>
        </p:nvSpPr>
        <p:spPr bwMode="auto">
          <a:xfrm>
            <a:off x="323528" y="4797152"/>
            <a:ext cx="5400600" cy="936104"/>
          </a:xfrm>
          <a:prstGeom prst="roundRect">
            <a:avLst>
              <a:gd name="adj" fmla="val 0"/>
            </a:avLst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t>DocumentLibrary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t>: custom.css v1.0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1" name="Right Arrow 10"/>
          <p:cNvSpPr/>
          <p:nvPr/>
        </p:nvSpPr>
        <p:spPr bwMode="auto">
          <a:xfrm rot="16200000" flipH="1">
            <a:off x="1127296" y="3290672"/>
            <a:ext cx="2098348" cy="450054"/>
          </a:xfrm>
          <a:prstGeom prst="rightArrow">
            <a:avLst/>
          </a:prstGeom>
          <a:solidFill>
            <a:srgbClr val="000000">
              <a:lumMod val="75000"/>
              <a:lumOff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Right Arrow 14"/>
          <p:cNvSpPr/>
          <p:nvPr/>
        </p:nvSpPr>
        <p:spPr bwMode="auto">
          <a:xfrm rot="5400000">
            <a:off x="3420136" y="3835793"/>
            <a:ext cx="1008111" cy="450051"/>
          </a:xfrm>
          <a:prstGeom prst="rightArrow">
            <a:avLst/>
          </a:prstGeom>
          <a:solidFill>
            <a:srgbClr val="000000">
              <a:lumMod val="75000"/>
              <a:lumOff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  <p:sp>
        <p:nvSpPr>
          <p:cNvPr id="33" name="TextBox 15"/>
          <p:cNvSpPr txBox="1"/>
          <p:nvPr/>
        </p:nvSpPr>
        <p:spPr>
          <a:xfrm>
            <a:off x="673303" y="3104146"/>
            <a:ext cx="1386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custom.css v1.1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4019688" y="3632962"/>
            <a:ext cx="146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custom.css v2.0</a:t>
            </a:r>
          </a:p>
        </p:txBody>
      </p:sp>
      <p:sp>
        <p:nvSpPr>
          <p:cNvPr id="35" name="TextBox 2"/>
          <p:cNvSpPr txBox="1"/>
          <p:nvPr/>
        </p:nvSpPr>
        <p:spPr>
          <a:xfrm>
            <a:off x="6012160" y="2682016"/>
            <a:ext cx="1766321" cy="2062103"/>
          </a:xfrm>
          <a:prstGeom prst="rect">
            <a:avLst/>
          </a:prstGeom>
          <a:solidFill>
            <a:srgbClr val="DF8C27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rPr>
              <a:t>Manuelle Änderungen werden durch den Code aus dem Repository bei einem Update wieder überschrieben!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8106" y="1416120"/>
            <a:ext cx="648072" cy="83323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0587" y="2510864"/>
            <a:ext cx="648072" cy="83323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38" name="TextBox 7"/>
          <p:cNvSpPr txBox="1"/>
          <p:nvPr/>
        </p:nvSpPr>
        <p:spPr>
          <a:xfrm>
            <a:off x="2049725" y="1988490"/>
            <a:ext cx="2072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Poweruser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3780912" y="3077237"/>
            <a:ext cx="198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Developer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1199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Eingebettete Ressource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DE" b="1" dirty="0" smtClean="0"/>
              <a:t>Informationen zu eingebetteten Ressourcen</a:t>
            </a:r>
          </a:p>
          <a:p>
            <a:endParaRPr lang="de-DE" dirty="0" smtClean="0"/>
          </a:p>
          <a:p>
            <a:r>
              <a:rPr lang="de-DE" dirty="0"/>
              <a:t>In </a:t>
            </a:r>
            <a:r>
              <a:rPr lang="de-DE" dirty="0" err="1"/>
              <a:t>Assembly</a:t>
            </a:r>
            <a:r>
              <a:rPr lang="de-DE" dirty="0"/>
              <a:t> enthalten: </a:t>
            </a:r>
            <a:endParaRPr lang="de-DE" dirty="0" smtClean="0"/>
          </a:p>
          <a:p>
            <a:pPr lvl="1"/>
            <a:r>
              <a:rPr lang="de-DE" dirty="0" smtClean="0"/>
              <a:t>Unveränderlich </a:t>
            </a:r>
            <a:r>
              <a:rPr lang="de-DE" dirty="0"/>
              <a:t>und </a:t>
            </a:r>
            <a:r>
              <a:rPr lang="de-DE" dirty="0" smtClean="0"/>
              <a:t>isoliert</a:t>
            </a:r>
          </a:p>
          <a:p>
            <a:endParaRPr lang="de-DE" dirty="0"/>
          </a:p>
          <a:p>
            <a:r>
              <a:rPr lang="de-DE" dirty="0"/>
              <a:t>ASP.NET-Mechanismen für Dateien </a:t>
            </a:r>
            <a:endParaRPr lang="de-DE" dirty="0" smtClean="0"/>
          </a:p>
          <a:p>
            <a:pPr lvl="1"/>
            <a:r>
              <a:rPr lang="de-DE" dirty="0" smtClean="0"/>
              <a:t>(</a:t>
            </a:r>
            <a:r>
              <a:rPr lang="de-DE" dirty="0"/>
              <a:t>Bilder, CSS, JavaScript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de-DE" dirty="0"/>
              <a:t>Nachteil: </a:t>
            </a:r>
            <a:endParaRPr lang="de-DE" dirty="0" smtClean="0"/>
          </a:p>
          <a:p>
            <a:pPr lvl="1"/>
            <a:r>
              <a:rPr lang="de-DE" dirty="0" smtClean="0"/>
              <a:t>geringe </a:t>
            </a:r>
            <a:r>
              <a:rPr lang="de-DE" dirty="0"/>
              <a:t>Akzeptanz bei Power-Usern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30B3-0DAE-4823-83CA-F17D63C0375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06.06.2012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Agile SharePoint-Entwicklung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7809808" y="5338341"/>
            <a:ext cx="1184940" cy="842809"/>
            <a:chOff x="72496" y="5891428"/>
            <a:chExt cx="1184940" cy="842809"/>
          </a:xfrm>
        </p:grpSpPr>
        <p:grpSp>
          <p:nvGrpSpPr>
            <p:cNvPr id="26" name="Group 20"/>
            <p:cNvGrpSpPr>
              <a:grpSpLocks noChangeAspect="1"/>
            </p:cNvGrpSpPr>
            <p:nvPr/>
          </p:nvGrpSpPr>
          <p:grpSpPr>
            <a:xfrm>
              <a:off x="316495" y="6179460"/>
              <a:ext cx="690402" cy="554777"/>
              <a:chOff x="2234433" y="2014436"/>
              <a:chExt cx="5165617" cy="4150868"/>
            </a:xfrm>
          </p:grpSpPr>
          <p:grpSp>
            <p:nvGrpSpPr>
              <p:cNvPr id="29" name="Group 21"/>
              <p:cNvGrpSpPr/>
              <p:nvPr/>
            </p:nvGrpSpPr>
            <p:grpSpPr>
              <a:xfrm rot="17892723">
                <a:off x="2455749" y="1793120"/>
                <a:ext cx="3622375" cy="4065008"/>
                <a:chOff x="2760812" y="1598769"/>
                <a:chExt cx="3622375" cy="4065008"/>
              </a:xfrm>
            </p:grpSpPr>
            <p:sp>
              <p:nvSpPr>
                <p:cNvPr id="37" name="Freeform 29"/>
                <p:cNvSpPr/>
                <p:nvPr/>
              </p:nvSpPr>
              <p:spPr>
                <a:xfrm rot="3707277">
                  <a:off x="5061913" y="2347171"/>
                  <a:ext cx="1640226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8" name="Circular Arrow 30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7986"/>
                    <a:gd name="adj2" fmla="val 576426"/>
                    <a:gd name="adj3" fmla="val 3836017"/>
                    <a:gd name="adj4" fmla="val 21079189"/>
                    <a:gd name="adj5" fmla="val 9627"/>
                  </a:avLst>
                </a:prstGeom>
                <a:solidFill>
                  <a:srgbClr val="808080"/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9" name="Freeform 31"/>
                <p:cNvSpPr/>
                <p:nvPr/>
              </p:nvSpPr>
              <p:spPr>
                <a:xfrm rot="3707277">
                  <a:off x="3805535" y="4537312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0" name="Circular Arrow 32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9574"/>
                    <a:gd name="adj2" fmla="val 576426"/>
                    <a:gd name="adj3" fmla="val 10815196"/>
                    <a:gd name="adj4" fmla="val 6567710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41" name="Freeform 33"/>
                <p:cNvSpPr/>
                <p:nvPr/>
              </p:nvSpPr>
              <p:spPr>
                <a:xfrm rot="3707277">
                  <a:off x="2517447" y="2306278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2" name="Circular Arrow 34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8460"/>
                    <a:gd name="adj2" fmla="val 576426"/>
                    <a:gd name="adj3" fmla="val 18044237"/>
                    <a:gd name="adj4" fmla="val 13674333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</p:grpSp>
          <p:grpSp>
            <p:nvGrpSpPr>
              <p:cNvPr id="30" name="Group 22"/>
              <p:cNvGrpSpPr/>
              <p:nvPr/>
            </p:nvGrpSpPr>
            <p:grpSpPr>
              <a:xfrm>
                <a:off x="5096446" y="3931731"/>
                <a:ext cx="2303604" cy="2233573"/>
                <a:chOff x="5481555" y="3939666"/>
                <a:chExt cx="2303604" cy="2233573"/>
              </a:xfrm>
            </p:grpSpPr>
            <p:sp>
              <p:nvSpPr>
                <p:cNvPr id="31" name="Freeform 23"/>
                <p:cNvSpPr/>
                <p:nvPr/>
              </p:nvSpPr>
              <p:spPr>
                <a:xfrm>
                  <a:off x="6926126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2" name="Circular Arrow 24"/>
                <p:cNvSpPr/>
                <p:nvPr/>
              </p:nvSpPr>
              <p:spPr>
                <a:xfrm>
                  <a:off x="5617863" y="4010933"/>
                  <a:ext cx="2030988" cy="2030989"/>
                </a:xfrm>
                <a:prstGeom prst="circularArrow">
                  <a:avLst>
                    <a:gd name="adj1" fmla="val 9572"/>
                    <a:gd name="adj2" fmla="val 576059"/>
                    <a:gd name="adj3" fmla="val 2688001"/>
                    <a:gd name="adj4" fmla="val 20822857"/>
                    <a:gd name="adj5" fmla="val 9622"/>
                  </a:avLst>
                </a:prstGeom>
                <a:solidFill>
                  <a:srgbClr val="FFFFFF">
                    <a:lumMod val="75000"/>
                  </a:srgbClr>
                </a:solidFill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3" name="Freeform 25"/>
                <p:cNvSpPr/>
                <p:nvPr/>
              </p:nvSpPr>
              <p:spPr>
                <a:xfrm>
                  <a:off x="6029675" y="5428281"/>
                  <a:ext cx="1349889" cy="744958"/>
                </a:xfrm>
                <a:custGeom>
                  <a:avLst/>
                  <a:gdLst>
                    <a:gd name="connsiteX0" fmla="*/ 0 w 1349893"/>
                    <a:gd name="connsiteY0" fmla="*/ 0 h 744962"/>
                    <a:gd name="connsiteX1" fmla="*/ 1349893 w 1349893"/>
                    <a:gd name="connsiteY1" fmla="*/ 0 h 744962"/>
                    <a:gd name="connsiteX2" fmla="*/ 1349893 w 1349893"/>
                    <a:gd name="connsiteY2" fmla="*/ 744962 h 744962"/>
                    <a:gd name="connsiteX3" fmla="*/ 0 w 1349893"/>
                    <a:gd name="connsiteY3" fmla="*/ 744962 h 744962"/>
                    <a:gd name="connsiteX4" fmla="*/ 0 w 1349893"/>
                    <a:gd name="connsiteY4" fmla="*/ 0 h 74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9893" h="744962">
                      <a:moveTo>
                        <a:pt x="0" y="0"/>
                      </a:moveTo>
                      <a:lnTo>
                        <a:pt x="1349893" y="0"/>
                      </a:lnTo>
                      <a:lnTo>
                        <a:pt x="1349893" y="744962"/>
                      </a:lnTo>
                      <a:lnTo>
                        <a:pt x="0" y="7449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4" name="Circular Arrow 26"/>
                <p:cNvSpPr/>
                <p:nvPr/>
              </p:nvSpPr>
              <p:spPr>
                <a:xfrm>
                  <a:off x="5689130" y="4010933"/>
                  <a:ext cx="2030988" cy="2030989"/>
                </a:xfrm>
                <a:prstGeom prst="circularArrow">
                  <a:avLst>
                    <a:gd name="adj1" fmla="val 9877"/>
                    <a:gd name="adj2" fmla="val 576059"/>
                    <a:gd name="adj3" fmla="val 10428451"/>
                    <a:gd name="adj4" fmla="val 6925393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5" name="Freeform 27"/>
                <p:cNvSpPr/>
                <p:nvPr/>
              </p:nvSpPr>
              <p:spPr>
                <a:xfrm>
                  <a:off x="5481555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marL="0" marR="0" lvl="0" indent="0" algn="ctr" defTabSz="2400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6" name="Circular Arrow 28"/>
                <p:cNvSpPr/>
                <p:nvPr/>
              </p:nvSpPr>
              <p:spPr>
                <a:xfrm>
                  <a:off x="5760396" y="3939666"/>
                  <a:ext cx="1690435" cy="2030989"/>
                </a:xfrm>
                <a:prstGeom prst="circularArrow">
                  <a:avLst>
                    <a:gd name="adj1" fmla="val 9215"/>
                    <a:gd name="adj2" fmla="val 576059"/>
                    <a:gd name="adj3" fmla="val 17939019"/>
                    <a:gd name="adj4" fmla="val 14501679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</p:grpSp>
        </p:grpSp>
        <p:sp>
          <p:nvSpPr>
            <p:cNvPr id="27" name="Oval 35"/>
            <p:cNvSpPr/>
            <p:nvPr/>
          </p:nvSpPr>
          <p:spPr bwMode="auto">
            <a:xfrm>
              <a:off x="327088" y="6466375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72496" y="5891428"/>
              <a:ext cx="1184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Process Locator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7632000" y="864000"/>
            <a:ext cx="1315552" cy="1420617"/>
            <a:chOff x="6223238" y="4877670"/>
            <a:chExt cx="1315552" cy="1420617"/>
          </a:xfrm>
        </p:grpSpPr>
        <p:sp>
          <p:nvSpPr>
            <p:cNvPr id="44" name="Textfeld 43"/>
            <p:cNvSpPr txBox="1"/>
            <p:nvPr/>
          </p:nvSpPr>
          <p:spPr>
            <a:xfrm>
              <a:off x="6342849" y="6021288"/>
              <a:ext cx="9781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solidFill>
                    <a:schemeClr val="bg2"/>
                  </a:solidFill>
                </a:rPr>
                <a:t>Kommentar</a:t>
              </a:r>
              <a:endParaRPr lang="de-DE" sz="1200" dirty="0">
                <a:solidFill>
                  <a:schemeClr val="bg2"/>
                </a:solidFill>
              </a:endParaRPr>
            </a:p>
          </p:txBody>
        </p:sp>
        <p:pic>
          <p:nvPicPr>
            <p:cNvPr id="45" name="Picture 4" descr="D:\adesso AG\adesso Proposal Management\Grafikpool (Rohdaten)\Fotolia_19042070_V.svg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5" t="5357" r="-434" b="12308"/>
            <a:stretch/>
          </p:blipFill>
          <p:spPr bwMode="auto">
            <a:xfrm>
              <a:off x="6223238" y="4877670"/>
              <a:ext cx="1315552" cy="1178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Abgerundete rechteckige Legende 45"/>
            <p:cNvSpPr/>
            <p:nvPr/>
          </p:nvSpPr>
          <p:spPr bwMode="auto">
            <a:xfrm>
              <a:off x="6747098" y="5286085"/>
              <a:ext cx="561206" cy="305029"/>
            </a:xfrm>
            <a:prstGeom prst="wedgeRoundRectCallout">
              <a:avLst>
                <a:gd name="adj1" fmla="val -104610"/>
                <a:gd name="adj2" fmla="val 63843"/>
                <a:gd name="adj3" fmla="val 16667"/>
              </a:avLst>
            </a:prstGeom>
            <a:solidFill>
              <a:schemeClr val="bg1"/>
            </a:solidFill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b="1" dirty="0" smtClean="0"/>
                <a:t>! ! !</a:t>
              </a:r>
              <a:endPara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199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Reverse Deployment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DE" b="1" dirty="0" smtClean="0"/>
              <a:t>Vorgehen Reverse Deployment</a:t>
            </a:r>
          </a:p>
          <a:p>
            <a:endParaRPr lang="de-DE" dirty="0" smtClean="0"/>
          </a:p>
          <a:p>
            <a:r>
              <a:rPr lang="de-DE" dirty="0" smtClean="0"/>
              <a:t>.</a:t>
            </a:r>
            <a:r>
              <a:rPr lang="de-DE" dirty="0" err="1" smtClean="0"/>
              <a:t>csproj</a:t>
            </a:r>
            <a:r>
              <a:rPr lang="de-DE" dirty="0"/>
              <a:t>, Elements.xml, etc. </a:t>
            </a:r>
            <a:r>
              <a:rPr lang="de-DE" dirty="0" smtClean="0"/>
              <a:t>parsen</a:t>
            </a:r>
          </a:p>
          <a:p>
            <a:endParaRPr lang="de-DE" dirty="0"/>
          </a:p>
          <a:p>
            <a:r>
              <a:rPr lang="de-DE" dirty="0"/>
              <a:t>Dateien aus SharePoint-Listen in lokalen Workspace </a:t>
            </a:r>
            <a:r>
              <a:rPr lang="de-DE" dirty="0" smtClean="0"/>
              <a:t>                                      herunterladen</a:t>
            </a:r>
          </a:p>
          <a:p>
            <a:endParaRPr lang="de-DE" dirty="0"/>
          </a:p>
          <a:p>
            <a:r>
              <a:rPr lang="de-DE" dirty="0"/>
              <a:t>in Versionskontrollsystem </a:t>
            </a:r>
            <a:r>
              <a:rPr lang="de-DE" dirty="0" smtClean="0"/>
              <a:t>einspielen</a:t>
            </a:r>
          </a:p>
          <a:p>
            <a:endParaRPr lang="de-DE" dirty="0"/>
          </a:p>
          <a:p>
            <a:r>
              <a:rPr lang="de-DE" dirty="0"/>
              <a:t>je nach Entwicklungsprozess entweder regelmäßig oder </a:t>
            </a:r>
            <a:r>
              <a:rPr lang="de-DE" dirty="0" smtClean="0"/>
              <a:t>                                     vor </a:t>
            </a:r>
            <a:r>
              <a:rPr lang="de-DE" dirty="0"/>
              <a:t>Deployments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30B3-0DAE-4823-83CA-F17D63C0375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06.06.2012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Agile SharePoint-Entwicklung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7809808" y="5338341"/>
            <a:ext cx="1184940" cy="842809"/>
            <a:chOff x="72496" y="5891428"/>
            <a:chExt cx="1184940" cy="842809"/>
          </a:xfrm>
        </p:grpSpPr>
        <p:grpSp>
          <p:nvGrpSpPr>
            <p:cNvPr id="26" name="Group 20"/>
            <p:cNvGrpSpPr>
              <a:grpSpLocks noChangeAspect="1"/>
            </p:cNvGrpSpPr>
            <p:nvPr/>
          </p:nvGrpSpPr>
          <p:grpSpPr>
            <a:xfrm>
              <a:off x="316495" y="6179460"/>
              <a:ext cx="690402" cy="554777"/>
              <a:chOff x="2234433" y="2014436"/>
              <a:chExt cx="5165617" cy="4150868"/>
            </a:xfrm>
          </p:grpSpPr>
          <p:grpSp>
            <p:nvGrpSpPr>
              <p:cNvPr id="29" name="Group 21"/>
              <p:cNvGrpSpPr/>
              <p:nvPr/>
            </p:nvGrpSpPr>
            <p:grpSpPr>
              <a:xfrm rot="17892723">
                <a:off x="2455749" y="1793120"/>
                <a:ext cx="3622375" cy="4065008"/>
                <a:chOff x="2760812" y="1598769"/>
                <a:chExt cx="3622375" cy="4065008"/>
              </a:xfrm>
            </p:grpSpPr>
            <p:sp>
              <p:nvSpPr>
                <p:cNvPr id="37" name="Freeform 29"/>
                <p:cNvSpPr/>
                <p:nvPr/>
              </p:nvSpPr>
              <p:spPr>
                <a:xfrm rot="3707277">
                  <a:off x="5061913" y="2347171"/>
                  <a:ext cx="1640226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38" name="Circular Arrow 30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7986"/>
                    <a:gd name="adj2" fmla="val 576426"/>
                    <a:gd name="adj3" fmla="val 3836017"/>
                    <a:gd name="adj4" fmla="val 21079189"/>
                    <a:gd name="adj5" fmla="val 9627"/>
                  </a:avLst>
                </a:prstGeom>
                <a:solidFill>
                  <a:srgbClr val="808080"/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9" name="Freeform 31"/>
                <p:cNvSpPr/>
                <p:nvPr/>
              </p:nvSpPr>
              <p:spPr>
                <a:xfrm rot="3707277">
                  <a:off x="3805535" y="4537312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40" name="Circular Arrow 32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9574"/>
                    <a:gd name="adj2" fmla="val 576426"/>
                    <a:gd name="adj3" fmla="val 10815196"/>
                    <a:gd name="adj4" fmla="val 6567710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41" name="Freeform 33"/>
                <p:cNvSpPr/>
                <p:nvPr/>
              </p:nvSpPr>
              <p:spPr>
                <a:xfrm rot="3707277">
                  <a:off x="2517447" y="2306278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42" name="Circular Arrow 34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8460"/>
                    <a:gd name="adj2" fmla="val 576426"/>
                    <a:gd name="adj3" fmla="val 18044237"/>
                    <a:gd name="adj4" fmla="val 13674333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</p:grpSp>
          <p:grpSp>
            <p:nvGrpSpPr>
              <p:cNvPr id="30" name="Group 22"/>
              <p:cNvGrpSpPr/>
              <p:nvPr/>
            </p:nvGrpSpPr>
            <p:grpSpPr>
              <a:xfrm>
                <a:off x="5096446" y="3931731"/>
                <a:ext cx="2303604" cy="2233573"/>
                <a:chOff x="5481555" y="3939666"/>
                <a:chExt cx="2303604" cy="2233573"/>
              </a:xfrm>
            </p:grpSpPr>
            <p:sp>
              <p:nvSpPr>
                <p:cNvPr id="31" name="Freeform 23"/>
                <p:cNvSpPr/>
                <p:nvPr/>
              </p:nvSpPr>
              <p:spPr>
                <a:xfrm>
                  <a:off x="6926126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32" name="Circular Arrow 24"/>
                <p:cNvSpPr/>
                <p:nvPr/>
              </p:nvSpPr>
              <p:spPr>
                <a:xfrm>
                  <a:off x="5617863" y="4010933"/>
                  <a:ext cx="2030988" cy="2030989"/>
                </a:xfrm>
                <a:prstGeom prst="circularArrow">
                  <a:avLst>
                    <a:gd name="adj1" fmla="val 9572"/>
                    <a:gd name="adj2" fmla="val 576059"/>
                    <a:gd name="adj3" fmla="val 2688001"/>
                    <a:gd name="adj4" fmla="val 20822857"/>
                    <a:gd name="adj5" fmla="val 9622"/>
                  </a:avLst>
                </a:prstGeom>
                <a:solidFill>
                  <a:srgbClr val="FFFFFF">
                    <a:lumMod val="75000"/>
                  </a:srgbClr>
                </a:solidFill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3" name="Freeform 25"/>
                <p:cNvSpPr/>
                <p:nvPr/>
              </p:nvSpPr>
              <p:spPr>
                <a:xfrm>
                  <a:off x="6029675" y="5428281"/>
                  <a:ext cx="1349889" cy="744958"/>
                </a:xfrm>
                <a:custGeom>
                  <a:avLst/>
                  <a:gdLst>
                    <a:gd name="connsiteX0" fmla="*/ 0 w 1349893"/>
                    <a:gd name="connsiteY0" fmla="*/ 0 h 744962"/>
                    <a:gd name="connsiteX1" fmla="*/ 1349893 w 1349893"/>
                    <a:gd name="connsiteY1" fmla="*/ 0 h 744962"/>
                    <a:gd name="connsiteX2" fmla="*/ 1349893 w 1349893"/>
                    <a:gd name="connsiteY2" fmla="*/ 744962 h 744962"/>
                    <a:gd name="connsiteX3" fmla="*/ 0 w 1349893"/>
                    <a:gd name="connsiteY3" fmla="*/ 744962 h 744962"/>
                    <a:gd name="connsiteX4" fmla="*/ 0 w 1349893"/>
                    <a:gd name="connsiteY4" fmla="*/ 0 h 74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9893" h="744962">
                      <a:moveTo>
                        <a:pt x="0" y="0"/>
                      </a:moveTo>
                      <a:lnTo>
                        <a:pt x="1349893" y="0"/>
                      </a:lnTo>
                      <a:lnTo>
                        <a:pt x="1349893" y="744962"/>
                      </a:lnTo>
                      <a:lnTo>
                        <a:pt x="0" y="7449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34" name="Circular Arrow 26"/>
                <p:cNvSpPr/>
                <p:nvPr/>
              </p:nvSpPr>
              <p:spPr>
                <a:xfrm>
                  <a:off x="5689130" y="4010933"/>
                  <a:ext cx="2030988" cy="2030989"/>
                </a:xfrm>
                <a:prstGeom prst="circularArrow">
                  <a:avLst>
                    <a:gd name="adj1" fmla="val 9877"/>
                    <a:gd name="adj2" fmla="val 576059"/>
                    <a:gd name="adj3" fmla="val 10428451"/>
                    <a:gd name="adj4" fmla="val 6925393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5" name="Freeform 27"/>
                <p:cNvSpPr/>
                <p:nvPr/>
              </p:nvSpPr>
              <p:spPr>
                <a:xfrm>
                  <a:off x="5481555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algn="ctr" defTabSz="2400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400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36" name="Circular Arrow 28"/>
                <p:cNvSpPr/>
                <p:nvPr/>
              </p:nvSpPr>
              <p:spPr>
                <a:xfrm>
                  <a:off x="5760396" y="3939666"/>
                  <a:ext cx="1690435" cy="2030989"/>
                </a:xfrm>
                <a:prstGeom prst="circularArrow">
                  <a:avLst>
                    <a:gd name="adj1" fmla="val 9215"/>
                    <a:gd name="adj2" fmla="val 576059"/>
                    <a:gd name="adj3" fmla="val 17939019"/>
                    <a:gd name="adj4" fmla="val 14501679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</p:grpSp>
        </p:grpSp>
        <p:sp>
          <p:nvSpPr>
            <p:cNvPr id="27" name="Oval 35"/>
            <p:cNvSpPr/>
            <p:nvPr/>
          </p:nvSpPr>
          <p:spPr bwMode="auto">
            <a:xfrm>
              <a:off x="327088" y="6466375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0" tIns="0" rIns="0" bIns="0" rtlCol="0" anchor="ctr"/>
            <a:lstStyle/>
            <a:p>
              <a:pPr algn="ctr"/>
              <a:endParaRPr lang="en-US" sz="1000" b="1" kern="0">
                <a:solidFill>
                  <a:prstClr val="white"/>
                </a:solidFill>
                <a:ea typeface="ＭＳ Ｐゴシック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72496" y="5891428"/>
              <a:ext cx="1184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b="1" kern="0" dirty="0" smtClean="0">
                  <a:solidFill>
                    <a:srgbClr val="808080"/>
                  </a:solidFill>
                </a:rPr>
                <a:t>Process Locator</a:t>
              </a:r>
              <a:endParaRPr lang="de-DE" sz="1000" b="1" kern="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7416000" y="864000"/>
            <a:ext cx="1512168" cy="1415526"/>
            <a:chOff x="3203848" y="4859635"/>
            <a:chExt cx="1512168" cy="1415526"/>
          </a:xfrm>
        </p:grpSpPr>
        <p:pic>
          <p:nvPicPr>
            <p:cNvPr id="48" name="Picture 4" descr="D:\adesso AG\adesso Proposal Management\Grafikpool (Rohdaten)\Fotolia_24805814_XXL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6" t="17545" r="12431"/>
            <a:stretch/>
          </p:blipFill>
          <p:spPr bwMode="auto">
            <a:xfrm>
              <a:off x="3203848" y="4859635"/>
              <a:ext cx="1512168" cy="1188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feld 48"/>
            <p:cNvSpPr txBox="1"/>
            <p:nvPr/>
          </p:nvSpPr>
          <p:spPr>
            <a:xfrm>
              <a:off x="3603940" y="5998162"/>
              <a:ext cx="686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solidFill>
                    <a:srgbClr val="B8B2AB"/>
                  </a:solidFill>
                </a:rPr>
                <a:t>Lösung</a:t>
              </a:r>
              <a:endParaRPr lang="de-DE" sz="1200" dirty="0">
                <a:solidFill>
                  <a:srgbClr val="B8B2A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937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Deployment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DE" b="1" dirty="0" smtClean="0"/>
              <a:t>Vorgehen Deployment</a:t>
            </a:r>
          </a:p>
          <a:p>
            <a:endParaRPr lang="de-DE" dirty="0" smtClean="0"/>
          </a:p>
          <a:p>
            <a:r>
              <a:rPr lang="de-DE" dirty="0"/>
              <a:t>Fluom nutzt SharePoint Standards!</a:t>
            </a:r>
          </a:p>
          <a:p>
            <a:pPr lvl="1"/>
            <a:r>
              <a:rPr lang="de-DE" dirty="0"/>
              <a:t>WSPs</a:t>
            </a:r>
          </a:p>
          <a:p>
            <a:pPr lvl="1"/>
            <a:r>
              <a:rPr lang="de-DE" dirty="0"/>
              <a:t>Features</a:t>
            </a:r>
          </a:p>
          <a:p>
            <a:pPr lvl="1"/>
            <a:r>
              <a:rPr lang="de-DE" dirty="0" err="1"/>
              <a:t>EventReceiver</a:t>
            </a:r>
            <a:endParaRPr lang="de-DE" dirty="0"/>
          </a:p>
          <a:p>
            <a:pPr lvl="1"/>
            <a:r>
              <a:rPr lang="de-DE" dirty="0"/>
              <a:t>Elements.xml</a:t>
            </a:r>
          </a:p>
          <a:p>
            <a:endParaRPr lang="de-DE" dirty="0"/>
          </a:p>
          <a:p>
            <a:r>
              <a:rPr lang="de-DE" dirty="0"/>
              <a:t>Nichts passiert „am System vorbei</a:t>
            </a:r>
            <a:r>
              <a:rPr lang="de-DE" dirty="0" smtClean="0"/>
              <a:t>“</a:t>
            </a:r>
          </a:p>
          <a:p>
            <a:endParaRPr lang="de-DE" dirty="0"/>
          </a:p>
          <a:p>
            <a:r>
              <a:rPr lang="de-DE" dirty="0"/>
              <a:t>z.B. Multi-Server Szenarien werden daher ebenfalls </a:t>
            </a:r>
            <a:r>
              <a:rPr lang="de-DE" dirty="0" smtClean="0"/>
              <a:t>                                      vollständig </a:t>
            </a:r>
            <a:r>
              <a:rPr lang="de-DE" dirty="0"/>
              <a:t>unterstützt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30B3-0DAE-4823-83CA-F17D63C0375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06.06.2012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Agile SharePoint-Entwicklung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7809808" y="5338341"/>
            <a:ext cx="1184940" cy="842809"/>
            <a:chOff x="72496" y="5891428"/>
            <a:chExt cx="1184940" cy="842809"/>
          </a:xfrm>
        </p:grpSpPr>
        <p:grpSp>
          <p:nvGrpSpPr>
            <p:cNvPr id="26" name="Group 20"/>
            <p:cNvGrpSpPr>
              <a:grpSpLocks noChangeAspect="1"/>
            </p:cNvGrpSpPr>
            <p:nvPr/>
          </p:nvGrpSpPr>
          <p:grpSpPr>
            <a:xfrm>
              <a:off x="316495" y="6179460"/>
              <a:ext cx="690402" cy="554777"/>
              <a:chOff x="2234433" y="2014436"/>
              <a:chExt cx="5165617" cy="4150868"/>
            </a:xfrm>
          </p:grpSpPr>
          <p:grpSp>
            <p:nvGrpSpPr>
              <p:cNvPr id="29" name="Group 21"/>
              <p:cNvGrpSpPr/>
              <p:nvPr/>
            </p:nvGrpSpPr>
            <p:grpSpPr>
              <a:xfrm rot="17892723">
                <a:off x="2455749" y="1793120"/>
                <a:ext cx="3622375" cy="4065008"/>
                <a:chOff x="2760812" y="1598769"/>
                <a:chExt cx="3622375" cy="4065008"/>
              </a:xfrm>
            </p:grpSpPr>
            <p:sp>
              <p:nvSpPr>
                <p:cNvPr id="37" name="Freeform 29"/>
                <p:cNvSpPr/>
                <p:nvPr/>
              </p:nvSpPr>
              <p:spPr>
                <a:xfrm rot="3707277">
                  <a:off x="5061913" y="2347171"/>
                  <a:ext cx="1640226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38" name="Circular Arrow 30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7986"/>
                    <a:gd name="adj2" fmla="val 576426"/>
                    <a:gd name="adj3" fmla="val 3836017"/>
                    <a:gd name="adj4" fmla="val 21079189"/>
                    <a:gd name="adj5" fmla="val 9627"/>
                  </a:avLst>
                </a:prstGeom>
                <a:solidFill>
                  <a:srgbClr val="808080"/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9" name="Freeform 31"/>
                <p:cNvSpPr/>
                <p:nvPr/>
              </p:nvSpPr>
              <p:spPr>
                <a:xfrm rot="3707277">
                  <a:off x="3805535" y="4537312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40" name="Circular Arrow 32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9574"/>
                    <a:gd name="adj2" fmla="val 576426"/>
                    <a:gd name="adj3" fmla="val 10815196"/>
                    <a:gd name="adj4" fmla="val 6567710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41" name="Freeform 33"/>
                <p:cNvSpPr/>
                <p:nvPr/>
              </p:nvSpPr>
              <p:spPr>
                <a:xfrm rot="3707277">
                  <a:off x="2517447" y="2306278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42" name="Circular Arrow 34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8460"/>
                    <a:gd name="adj2" fmla="val 576426"/>
                    <a:gd name="adj3" fmla="val 18044237"/>
                    <a:gd name="adj4" fmla="val 13674333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</p:grpSp>
          <p:grpSp>
            <p:nvGrpSpPr>
              <p:cNvPr id="30" name="Group 22"/>
              <p:cNvGrpSpPr/>
              <p:nvPr/>
            </p:nvGrpSpPr>
            <p:grpSpPr>
              <a:xfrm>
                <a:off x="5096446" y="3931731"/>
                <a:ext cx="2303604" cy="2233573"/>
                <a:chOff x="5481555" y="3939666"/>
                <a:chExt cx="2303604" cy="2233573"/>
              </a:xfrm>
            </p:grpSpPr>
            <p:sp>
              <p:nvSpPr>
                <p:cNvPr id="31" name="Freeform 23"/>
                <p:cNvSpPr/>
                <p:nvPr/>
              </p:nvSpPr>
              <p:spPr>
                <a:xfrm>
                  <a:off x="6926126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32" name="Circular Arrow 24"/>
                <p:cNvSpPr/>
                <p:nvPr/>
              </p:nvSpPr>
              <p:spPr>
                <a:xfrm>
                  <a:off x="5617863" y="4010933"/>
                  <a:ext cx="2030988" cy="2030989"/>
                </a:xfrm>
                <a:prstGeom prst="circularArrow">
                  <a:avLst>
                    <a:gd name="adj1" fmla="val 9572"/>
                    <a:gd name="adj2" fmla="val 576059"/>
                    <a:gd name="adj3" fmla="val 2688001"/>
                    <a:gd name="adj4" fmla="val 20822857"/>
                    <a:gd name="adj5" fmla="val 9622"/>
                  </a:avLst>
                </a:prstGeom>
                <a:solidFill>
                  <a:srgbClr val="FFFFFF">
                    <a:lumMod val="75000"/>
                  </a:srgbClr>
                </a:solidFill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3" name="Freeform 25"/>
                <p:cNvSpPr/>
                <p:nvPr/>
              </p:nvSpPr>
              <p:spPr>
                <a:xfrm>
                  <a:off x="6029675" y="5428281"/>
                  <a:ext cx="1349889" cy="744958"/>
                </a:xfrm>
                <a:custGeom>
                  <a:avLst/>
                  <a:gdLst>
                    <a:gd name="connsiteX0" fmla="*/ 0 w 1349893"/>
                    <a:gd name="connsiteY0" fmla="*/ 0 h 744962"/>
                    <a:gd name="connsiteX1" fmla="*/ 1349893 w 1349893"/>
                    <a:gd name="connsiteY1" fmla="*/ 0 h 744962"/>
                    <a:gd name="connsiteX2" fmla="*/ 1349893 w 1349893"/>
                    <a:gd name="connsiteY2" fmla="*/ 744962 h 744962"/>
                    <a:gd name="connsiteX3" fmla="*/ 0 w 1349893"/>
                    <a:gd name="connsiteY3" fmla="*/ 744962 h 744962"/>
                    <a:gd name="connsiteX4" fmla="*/ 0 w 1349893"/>
                    <a:gd name="connsiteY4" fmla="*/ 0 h 74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9893" h="744962">
                      <a:moveTo>
                        <a:pt x="0" y="0"/>
                      </a:moveTo>
                      <a:lnTo>
                        <a:pt x="1349893" y="0"/>
                      </a:lnTo>
                      <a:lnTo>
                        <a:pt x="1349893" y="744962"/>
                      </a:lnTo>
                      <a:lnTo>
                        <a:pt x="0" y="7449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34" name="Circular Arrow 26"/>
                <p:cNvSpPr/>
                <p:nvPr/>
              </p:nvSpPr>
              <p:spPr>
                <a:xfrm>
                  <a:off x="5689130" y="4010933"/>
                  <a:ext cx="2030988" cy="2030989"/>
                </a:xfrm>
                <a:prstGeom prst="circularArrow">
                  <a:avLst>
                    <a:gd name="adj1" fmla="val 9877"/>
                    <a:gd name="adj2" fmla="val 576059"/>
                    <a:gd name="adj3" fmla="val 10428451"/>
                    <a:gd name="adj4" fmla="val 6925393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5" name="Freeform 27"/>
                <p:cNvSpPr/>
                <p:nvPr/>
              </p:nvSpPr>
              <p:spPr>
                <a:xfrm>
                  <a:off x="5481555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algn="ctr" defTabSz="2400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400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36" name="Circular Arrow 28"/>
                <p:cNvSpPr/>
                <p:nvPr/>
              </p:nvSpPr>
              <p:spPr>
                <a:xfrm>
                  <a:off x="5760396" y="3939666"/>
                  <a:ext cx="1690435" cy="2030989"/>
                </a:xfrm>
                <a:prstGeom prst="circularArrow">
                  <a:avLst>
                    <a:gd name="adj1" fmla="val 9215"/>
                    <a:gd name="adj2" fmla="val 576059"/>
                    <a:gd name="adj3" fmla="val 17939019"/>
                    <a:gd name="adj4" fmla="val 14501679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</p:grpSp>
        </p:grpSp>
        <p:sp>
          <p:nvSpPr>
            <p:cNvPr id="27" name="Oval 35"/>
            <p:cNvSpPr/>
            <p:nvPr/>
          </p:nvSpPr>
          <p:spPr bwMode="auto">
            <a:xfrm>
              <a:off x="327088" y="6466375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0" tIns="0" rIns="0" bIns="0" rtlCol="0" anchor="ctr"/>
            <a:lstStyle/>
            <a:p>
              <a:pPr algn="ctr"/>
              <a:endParaRPr lang="en-US" sz="1000" b="1" kern="0">
                <a:solidFill>
                  <a:prstClr val="white"/>
                </a:solidFill>
                <a:ea typeface="ＭＳ Ｐゴシック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72496" y="5891428"/>
              <a:ext cx="1184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b="1" kern="0" dirty="0" smtClean="0">
                  <a:solidFill>
                    <a:srgbClr val="808080"/>
                  </a:solidFill>
                </a:rPr>
                <a:t>Process Locator</a:t>
              </a:r>
              <a:endParaRPr lang="de-DE" sz="1000" b="1" kern="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7416000" y="864000"/>
            <a:ext cx="1512168" cy="1415526"/>
            <a:chOff x="3203848" y="4859635"/>
            <a:chExt cx="1512168" cy="1415526"/>
          </a:xfrm>
        </p:grpSpPr>
        <p:pic>
          <p:nvPicPr>
            <p:cNvPr id="44" name="Picture 4" descr="D:\adesso AG\adesso Proposal Management\Grafikpool (Rohdaten)\Fotolia_24805814_XXL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6" t="17545" r="12431"/>
            <a:stretch/>
          </p:blipFill>
          <p:spPr bwMode="auto">
            <a:xfrm>
              <a:off x="3203848" y="4859635"/>
              <a:ext cx="1512168" cy="1188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feld 44"/>
            <p:cNvSpPr txBox="1"/>
            <p:nvPr/>
          </p:nvSpPr>
          <p:spPr>
            <a:xfrm>
              <a:off x="3603940" y="5998162"/>
              <a:ext cx="686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solidFill>
                    <a:srgbClr val="B8B2AB"/>
                  </a:solidFill>
                </a:rPr>
                <a:t>Lösung</a:t>
              </a:r>
              <a:endParaRPr lang="de-DE" sz="1200" dirty="0">
                <a:solidFill>
                  <a:srgbClr val="B8B2A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14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Bonus</a:t>
            </a:r>
            <a:r>
              <a:rPr lang="de-DE" dirty="0"/>
              <a:t>: Hilfsmittel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DE" b="1" dirty="0" smtClean="0"/>
              <a:t>Informationen zu Hilfsmitteln</a:t>
            </a:r>
          </a:p>
          <a:p>
            <a:endParaRPr lang="de-DE" dirty="0" smtClean="0"/>
          </a:p>
          <a:p>
            <a:r>
              <a:rPr lang="de-DE" dirty="0" smtClean="0"/>
              <a:t>Logging</a:t>
            </a:r>
            <a:endParaRPr lang="de-DE" dirty="0"/>
          </a:p>
          <a:p>
            <a:pPr lvl="1"/>
            <a:r>
              <a:rPr lang="de-DE" dirty="0"/>
              <a:t>Automatische Erweiterung der Areas &amp; </a:t>
            </a:r>
            <a:r>
              <a:rPr lang="de-DE" dirty="0" err="1" smtClean="0"/>
              <a:t>Categories</a:t>
            </a:r>
            <a:endParaRPr lang="de-DE" dirty="0" smtClean="0"/>
          </a:p>
          <a:p>
            <a:endParaRPr lang="de-DE" dirty="0"/>
          </a:p>
          <a:p>
            <a:r>
              <a:rPr lang="de-DE" dirty="0"/>
              <a:t>Installer</a:t>
            </a:r>
          </a:p>
          <a:p>
            <a:pPr lvl="1"/>
            <a:r>
              <a:rPr lang="de-DE" dirty="0"/>
              <a:t>WSP Deployment</a:t>
            </a:r>
          </a:p>
          <a:p>
            <a:pPr lvl="1"/>
            <a:r>
              <a:rPr lang="de-DE" dirty="0"/>
              <a:t>Erstellung von </a:t>
            </a:r>
            <a:r>
              <a:rPr lang="de-DE" dirty="0" err="1"/>
              <a:t>SiteCollections</a:t>
            </a:r>
            <a:r>
              <a:rPr lang="de-DE" dirty="0"/>
              <a:t> &amp; Websites</a:t>
            </a:r>
          </a:p>
          <a:p>
            <a:pPr lvl="1"/>
            <a:r>
              <a:rPr lang="de-DE" dirty="0"/>
              <a:t>Erstellung von Pages</a:t>
            </a:r>
          </a:p>
          <a:p>
            <a:pPr lvl="1"/>
            <a:r>
              <a:rPr lang="de-DE" dirty="0"/>
              <a:t>Aktivierung von Features</a:t>
            </a:r>
          </a:p>
          <a:p>
            <a:pPr lvl="1"/>
            <a:r>
              <a:rPr lang="de-DE" dirty="0"/>
              <a:t>Platzierung von </a:t>
            </a:r>
            <a:r>
              <a:rPr lang="de-DE" dirty="0" err="1"/>
              <a:t>WebParts</a:t>
            </a: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30B3-0DAE-4823-83CA-F17D63C0375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06.06.2012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Agile SharePoint-Entwicklung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7809808" y="5338341"/>
            <a:ext cx="1184940" cy="842809"/>
            <a:chOff x="72496" y="5891428"/>
            <a:chExt cx="1184940" cy="842809"/>
          </a:xfrm>
        </p:grpSpPr>
        <p:grpSp>
          <p:nvGrpSpPr>
            <p:cNvPr id="26" name="Group 20"/>
            <p:cNvGrpSpPr>
              <a:grpSpLocks noChangeAspect="1"/>
            </p:cNvGrpSpPr>
            <p:nvPr/>
          </p:nvGrpSpPr>
          <p:grpSpPr>
            <a:xfrm>
              <a:off x="316495" y="6179460"/>
              <a:ext cx="690402" cy="554777"/>
              <a:chOff x="2234433" y="2014436"/>
              <a:chExt cx="5165617" cy="4150868"/>
            </a:xfrm>
          </p:grpSpPr>
          <p:grpSp>
            <p:nvGrpSpPr>
              <p:cNvPr id="29" name="Group 21"/>
              <p:cNvGrpSpPr/>
              <p:nvPr/>
            </p:nvGrpSpPr>
            <p:grpSpPr>
              <a:xfrm rot="17892723">
                <a:off x="2455749" y="1793120"/>
                <a:ext cx="3622375" cy="4065008"/>
                <a:chOff x="2760812" y="1598769"/>
                <a:chExt cx="3622375" cy="4065008"/>
              </a:xfrm>
            </p:grpSpPr>
            <p:sp>
              <p:nvSpPr>
                <p:cNvPr id="37" name="Freeform 29"/>
                <p:cNvSpPr/>
                <p:nvPr/>
              </p:nvSpPr>
              <p:spPr>
                <a:xfrm rot="3707277">
                  <a:off x="5061913" y="2347171"/>
                  <a:ext cx="1640226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38" name="Circular Arrow 30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7986"/>
                    <a:gd name="adj2" fmla="val 576426"/>
                    <a:gd name="adj3" fmla="val 3836017"/>
                    <a:gd name="adj4" fmla="val 21079189"/>
                    <a:gd name="adj5" fmla="val 9627"/>
                  </a:avLst>
                </a:prstGeom>
                <a:solidFill>
                  <a:srgbClr val="808080"/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9" name="Freeform 31"/>
                <p:cNvSpPr/>
                <p:nvPr/>
              </p:nvSpPr>
              <p:spPr>
                <a:xfrm rot="3707277">
                  <a:off x="3805535" y="4537312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40" name="Circular Arrow 32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9574"/>
                    <a:gd name="adj2" fmla="val 576426"/>
                    <a:gd name="adj3" fmla="val 10815196"/>
                    <a:gd name="adj4" fmla="val 6567710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41" name="Freeform 33"/>
                <p:cNvSpPr/>
                <p:nvPr/>
              </p:nvSpPr>
              <p:spPr>
                <a:xfrm rot="3707277">
                  <a:off x="2517447" y="2306278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42" name="Circular Arrow 34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8460"/>
                    <a:gd name="adj2" fmla="val 576426"/>
                    <a:gd name="adj3" fmla="val 18044237"/>
                    <a:gd name="adj4" fmla="val 13674333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</p:grpSp>
          <p:grpSp>
            <p:nvGrpSpPr>
              <p:cNvPr id="30" name="Group 22"/>
              <p:cNvGrpSpPr/>
              <p:nvPr/>
            </p:nvGrpSpPr>
            <p:grpSpPr>
              <a:xfrm>
                <a:off x="5096446" y="3931731"/>
                <a:ext cx="2303604" cy="2233573"/>
                <a:chOff x="5481555" y="3939666"/>
                <a:chExt cx="2303604" cy="2233573"/>
              </a:xfrm>
            </p:grpSpPr>
            <p:sp>
              <p:nvSpPr>
                <p:cNvPr id="31" name="Freeform 23"/>
                <p:cNvSpPr/>
                <p:nvPr/>
              </p:nvSpPr>
              <p:spPr>
                <a:xfrm>
                  <a:off x="6926126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32" name="Circular Arrow 24"/>
                <p:cNvSpPr/>
                <p:nvPr/>
              </p:nvSpPr>
              <p:spPr>
                <a:xfrm>
                  <a:off x="5617863" y="4010933"/>
                  <a:ext cx="2030988" cy="2030989"/>
                </a:xfrm>
                <a:prstGeom prst="circularArrow">
                  <a:avLst>
                    <a:gd name="adj1" fmla="val 9572"/>
                    <a:gd name="adj2" fmla="val 576059"/>
                    <a:gd name="adj3" fmla="val 2688001"/>
                    <a:gd name="adj4" fmla="val 20822857"/>
                    <a:gd name="adj5" fmla="val 9622"/>
                  </a:avLst>
                </a:prstGeom>
                <a:solidFill>
                  <a:srgbClr val="FFFFFF">
                    <a:lumMod val="75000"/>
                  </a:srgbClr>
                </a:solidFill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3" name="Freeform 25"/>
                <p:cNvSpPr/>
                <p:nvPr/>
              </p:nvSpPr>
              <p:spPr>
                <a:xfrm>
                  <a:off x="6029675" y="5428281"/>
                  <a:ext cx="1349889" cy="744958"/>
                </a:xfrm>
                <a:custGeom>
                  <a:avLst/>
                  <a:gdLst>
                    <a:gd name="connsiteX0" fmla="*/ 0 w 1349893"/>
                    <a:gd name="connsiteY0" fmla="*/ 0 h 744962"/>
                    <a:gd name="connsiteX1" fmla="*/ 1349893 w 1349893"/>
                    <a:gd name="connsiteY1" fmla="*/ 0 h 744962"/>
                    <a:gd name="connsiteX2" fmla="*/ 1349893 w 1349893"/>
                    <a:gd name="connsiteY2" fmla="*/ 744962 h 744962"/>
                    <a:gd name="connsiteX3" fmla="*/ 0 w 1349893"/>
                    <a:gd name="connsiteY3" fmla="*/ 744962 h 744962"/>
                    <a:gd name="connsiteX4" fmla="*/ 0 w 1349893"/>
                    <a:gd name="connsiteY4" fmla="*/ 0 h 74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9893" h="744962">
                      <a:moveTo>
                        <a:pt x="0" y="0"/>
                      </a:moveTo>
                      <a:lnTo>
                        <a:pt x="1349893" y="0"/>
                      </a:lnTo>
                      <a:lnTo>
                        <a:pt x="1349893" y="744962"/>
                      </a:lnTo>
                      <a:lnTo>
                        <a:pt x="0" y="7449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34" name="Circular Arrow 26"/>
                <p:cNvSpPr/>
                <p:nvPr/>
              </p:nvSpPr>
              <p:spPr>
                <a:xfrm>
                  <a:off x="5689130" y="4010933"/>
                  <a:ext cx="2030988" cy="2030989"/>
                </a:xfrm>
                <a:prstGeom prst="circularArrow">
                  <a:avLst>
                    <a:gd name="adj1" fmla="val 9877"/>
                    <a:gd name="adj2" fmla="val 576059"/>
                    <a:gd name="adj3" fmla="val 10428451"/>
                    <a:gd name="adj4" fmla="val 6925393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5" name="Freeform 27"/>
                <p:cNvSpPr/>
                <p:nvPr/>
              </p:nvSpPr>
              <p:spPr>
                <a:xfrm>
                  <a:off x="5481555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algn="ctr" defTabSz="2400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400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a typeface="ＭＳ Ｐゴシック"/>
                  </a:endParaRPr>
                </a:p>
              </p:txBody>
            </p:sp>
            <p:sp>
              <p:nvSpPr>
                <p:cNvPr id="36" name="Circular Arrow 28"/>
                <p:cNvSpPr/>
                <p:nvPr/>
              </p:nvSpPr>
              <p:spPr>
                <a:xfrm>
                  <a:off x="5760396" y="3939666"/>
                  <a:ext cx="1690435" cy="2030989"/>
                </a:xfrm>
                <a:prstGeom prst="circularArrow">
                  <a:avLst>
                    <a:gd name="adj1" fmla="val 9215"/>
                    <a:gd name="adj2" fmla="val 576059"/>
                    <a:gd name="adj3" fmla="val 17939019"/>
                    <a:gd name="adj4" fmla="val 14501679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</p:grpSp>
        </p:grpSp>
        <p:sp>
          <p:nvSpPr>
            <p:cNvPr id="27" name="Oval 35"/>
            <p:cNvSpPr/>
            <p:nvPr/>
          </p:nvSpPr>
          <p:spPr bwMode="auto">
            <a:xfrm>
              <a:off x="327088" y="6466375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0" tIns="0" rIns="0" bIns="0" rtlCol="0" anchor="ctr"/>
            <a:lstStyle/>
            <a:p>
              <a:pPr algn="ctr"/>
              <a:endParaRPr lang="en-US" sz="1000" b="1" kern="0">
                <a:solidFill>
                  <a:prstClr val="white"/>
                </a:solidFill>
                <a:ea typeface="ＭＳ Ｐゴシック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72496" y="5891428"/>
              <a:ext cx="1184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b="1" kern="0" dirty="0" smtClean="0">
                  <a:solidFill>
                    <a:srgbClr val="808080"/>
                  </a:solidFill>
                </a:rPr>
                <a:t>Process Locator</a:t>
              </a:r>
              <a:endParaRPr lang="de-DE" sz="1000" b="1" kern="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7416000" y="864000"/>
            <a:ext cx="1512168" cy="1415526"/>
            <a:chOff x="3203848" y="4859635"/>
            <a:chExt cx="1512168" cy="1415526"/>
          </a:xfrm>
        </p:grpSpPr>
        <p:pic>
          <p:nvPicPr>
            <p:cNvPr id="44" name="Picture 4" descr="D:\adesso AG\adesso Proposal Management\Grafikpool (Rohdaten)\Fotolia_24805814_XXL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6" t="17545" r="12431"/>
            <a:stretch/>
          </p:blipFill>
          <p:spPr bwMode="auto">
            <a:xfrm>
              <a:off x="3203848" y="4859635"/>
              <a:ext cx="1512168" cy="1188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feld 44"/>
            <p:cNvSpPr txBox="1"/>
            <p:nvPr/>
          </p:nvSpPr>
          <p:spPr>
            <a:xfrm>
              <a:off x="3603940" y="5998162"/>
              <a:ext cx="686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solidFill>
                    <a:srgbClr val="B8B2AB"/>
                  </a:solidFill>
                </a:rPr>
                <a:t>Lösung</a:t>
              </a:r>
              <a:endParaRPr lang="de-DE" sz="1200" dirty="0">
                <a:solidFill>
                  <a:srgbClr val="B8B2A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848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Produkt „Fluom“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DE" b="1" dirty="0" smtClean="0"/>
              <a:t>Informationen zum Produkt „Fluom“</a:t>
            </a:r>
          </a:p>
          <a:p>
            <a:endParaRPr lang="de-DE" dirty="0" smtClean="0"/>
          </a:p>
          <a:p>
            <a:r>
              <a:rPr lang="de-DE" dirty="0" smtClean="0"/>
              <a:t>Status</a:t>
            </a:r>
            <a:r>
              <a:rPr lang="de-DE" dirty="0"/>
              <a:t>?</a:t>
            </a:r>
          </a:p>
          <a:p>
            <a:pPr lvl="1"/>
            <a:r>
              <a:rPr lang="de-DE" dirty="0"/>
              <a:t>Basisfunktionalität steht bereit</a:t>
            </a:r>
          </a:p>
          <a:p>
            <a:pPr lvl="1"/>
            <a:r>
              <a:rPr lang="de-DE" dirty="0"/>
              <a:t>Bereits im Kundenprojekt im Einsatz</a:t>
            </a:r>
          </a:p>
          <a:p>
            <a:pPr lvl="1"/>
            <a:r>
              <a:rPr lang="de-DE" dirty="0"/>
              <a:t>Stetige Weiterentwicklung nach Bedarf</a:t>
            </a:r>
          </a:p>
          <a:p>
            <a:endParaRPr lang="de-DE" dirty="0"/>
          </a:p>
          <a:p>
            <a:r>
              <a:rPr lang="de-DE" dirty="0" smtClean="0"/>
              <a:t>Wie </a:t>
            </a:r>
            <a:r>
              <a:rPr lang="de-DE" dirty="0"/>
              <a:t>geht es weiter?</a:t>
            </a:r>
          </a:p>
          <a:p>
            <a:pPr lvl="1"/>
            <a:r>
              <a:rPr lang="de-DE" dirty="0"/>
              <a:t>Abhängig von Resonanz der Fachwelt!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30B3-0DAE-4823-83CA-F17D63C0375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06.06.2012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Agile SharePoint-Entwicklung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3" name="Gruppieren 42"/>
          <p:cNvGrpSpPr/>
          <p:nvPr/>
        </p:nvGrpSpPr>
        <p:grpSpPr>
          <a:xfrm>
            <a:off x="7416000" y="864000"/>
            <a:ext cx="1512168" cy="1415526"/>
            <a:chOff x="3203848" y="4859635"/>
            <a:chExt cx="1512168" cy="1415526"/>
          </a:xfrm>
        </p:grpSpPr>
        <p:pic>
          <p:nvPicPr>
            <p:cNvPr id="44" name="Picture 4" descr="D:\adesso AG\adesso Proposal Management\Grafikpool (Rohdaten)\Fotolia_24805814_XXL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6" t="17545" r="12431"/>
            <a:stretch/>
          </p:blipFill>
          <p:spPr bwMode="auto">
            <a:xfrm>
              <a:off x="3203848" y="4859635"/>
              <a:ext cx="1512168" cy="1188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feld 44"/>
            <p:cNvSpPr txBox="1"/>
            <p:nvPr/>
          </p:nvSpPr>
          <p:spPr>
            <a:xfrm>
              <a:off x="3603940" y="5998162"/>
              <a:ext cx="686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solidFill>
                    <a:srgbClr val="B8B2AB"/>
                  </a:solidFill>
                </a:rPr>
                <a:t>Lösung</a:t>
              </a:r>
              <a:endParaRPr lang="de-DE" sz="1200" dirty="0">
                <a:solidFill>
                  <a:srgbClr val="B8B2AB"/>
                </a:solidFill>
              </a:endParaRPr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7809808" y="5338341"/>
            <a:ext cx="1184940" cy="842809"/>
            <a:chOff x="72496" y="5891428"/>
            <a:chExt cx="1184940" cy="842809"/>
          </a:xfrm>
        </p:grpSpPr>
        <p:grpSp>
          <p:nvGrpSpPr>
            <p:cNvPr id="47" name="Group 20"/>
            <p:cNvGrpSpPr>
              <a:grpSpLocks noChangeAspect="1"/>
            </p:cNvGrpSpPr>
            <p:nvPr/>
          </p:nvGrpSpPr>
          <p:grpSpPr>
            <a:xfrm>
              <a:off x="316495" y="6179460"/>
              <a:ext cx="690402" cy="554777"/>
              <a:chOff x="2234433" y="2014436"/>
              <a:chExt cx="5165617" cy="4150868"/>
            </a:xfrm>
          </p:grpSpPr>
          <p:grpSp>
            <p:nvGrpSpPr>
              <p:cNvPr id="50" name="Group 21"/>
              <p:cNvGrpSpPr/>
              <p:nvPr/>
            </p:nvGrpSpPr>
            <p:grpSpPr>
              <a:xfrm rot="17892723">
                <a:off x="2455749" y="1793120"/>
                <a:ext cx="3622375" cy="4065008"/>
                <a:chOff x="2760812" y="1598769"/>
                <a:chExt cx="3622375" cy="4065008"/>
              </a:xfrm>
            </p:grpSpPr>
            <p:sp>
              <p:nvSpPr>
                <p:cNvPr id="58" name="Freeform 29"/>
                <p:cNvSpPr/>
                <p:nvPr/>
              </p:nvSpPr>
              <p:spPr>
                <a:xfrm rot="3707277">
                  <a:off x="5061913" y="2347171"/>
                  <a:ext cx="1640226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59" name="Circular Arrow 30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7986"/>
                    <a:gd name="adj2" fmla="val 576426"/>
                    <a:gd name="adj3" fmla="val 3836017"/>
                    <a:gd name="adj4" fmla="val 21079189"/>
                    <a:gd name="adj5" fmla="val 9627"/>
                  </a:avLst>
                </a:prstGeom>
                <a:solidFill>
                  <a:srgbClr val="808080"/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60" name="Freeform 31"/>
                <p:cNvSpPr/>
                <p:nvPr/>
              </p:nvSpPr>
              <p:spPr>
                <a:xfrm rot="3707277">
                  <a:off x="3805535" y="4537312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61" name="Circular Arrow 32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9574"/>
                    <a:gd name="adj2" fmla="val 576426"/>
                    <a:gd name="adj3" fmla="val 10815196"/>
                    <a:gd name="adj4" fmla="val 6567710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62" name="Freeform 33"/>
                <p:cNvSpPr/>
                <p:nvPr/>
              </p:nvSpPr>
              <p:spPr>
                <a:xfrm rot="3707277">
                  <a:off x="2517447" y="2306278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63" name="Circular Arrow 34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8460"/>
                    <a:gd name="adj2" fmla="val 576426"/>
                    <a:gd name="adj3" fmla="val 18044237"/>
                    <a:gd name="adj4" fmla="val 13674333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</p:grpSp>
          <p:grpSp>
            <p:nvGrpSpPr>
              <p:cNvPr id="51" name="Group 22"/>
              <p:cNvGrpSpPr/>
              <p:nvPr/>
            </p:nvGrpSpPr>
            <p:grpSpPr>
              <a:xfrm>
                <a:off x="5096446" y="3931731"/>
                <a:ext cx="2303604" cy="2233573"/>
                <a:chOff x="5481555" y="3939666"/>
                <a:chExt cx="2303604" cy="2233573"/>
              </a:xfrm>
            </p:grpSpPr>
            <p:sp>
              <p:nvSpPr>
                <p:cNvPr id="52" name="Freeform 23"/>
                <p:cNvSpPr/>
                <p:nvPr/>
              </p:nvSpPr>
              <p:spPr>
                <a:xfrm>
                  <a:off x="6926126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53" name="Circular Arrow 24"/>
                <p:cNvSpPr/>
                <p:nvPr/>
              </p:nvSpPr>
              <p:spPr>
                <a:xfrm>
                  <a:off x="5617863" y="4010933"/>
                  <a:ext cx="2030988" cy="2030989"/>
                </a:xfrm>
                <a:prstGeom prst="circularArrow">
                  <a:avLst>
                    <a:gd name="adj1" fmla="val 9572"/>
                    <a:gd name="adj2" fmla="val 576059"/>
                    <a:gd name="adj3" fmla="val 2688001"/>
                    <a:gd name="adj4" fmla="val 20822857"/>
                    <a:gd name="adj5" fmla="val 9622"/>
                  </a:avLst>
                </a:prstGeom>
                <a:solidFill>
                  <a:srgbClr val="FFFFFF">
                    <a:lumMod val="75000"/>
                  </a:srgbClr>
                </a:solidFill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54" name="Freeform 25"/>
                <p:cNvSpPr/>
                <p:nvPr/>
              </p:nvSpPr>
              <p:spPr>
                <a:xfrm>
                  <a:off x="6029675" y="5428281"/>
                  <a:ext cx="1349889" cy="744958"/>
                </a:xfrm>
                <a:custGeom>
                  <a:avLst/>
                  <a:gdLst>
                    <a:gd name="connsiteX0" fmla="*/ 0 w 1349893"/>
                    <a:gd name="connsiteY0" fmla="*/ 0 h 744962"/>
                    <a:gd name="connsiteX1" fmla="*/ 1349893 w 1349893"/>
                    <a:gd name="connsiteY1" fmla="*/ 0 h 744962"/>
                    <a:gd name="connsiteX2" fmla="*/ 1349893 w 1349893"/>
                    <a:gd name="connsiteY2" fmla="*/ 744962 h 744962"/>
                    <a:gd name="connsiteX3" fmla="*/ 0 w 1349893"/>
                    <a:gd name="connsiteY3" fmla="*/ 744962 h 744962"/>
                    <a:gd name="connsiteX4" fmla="*/ 0 w 1349893"/>
                    <a:gd name="connsiteY4" fmla="*/ 0 h 74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9893" h="744962">
                      <a:moveTo>
                        <a:pt x="0" y="0"/>
                      </a:moveTo>
                      <a:lnTo>
                        <a:pt x="1349893" y="0"/>
                      </a:lnTo>
                      <a:lnTo>
                        <a:pt x="1349893" y="744962"/>
                      </a:lnTo>
                      <a:lnTo>
                        <a:pt x="0" y="7449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55" name="Circular Arrow 26"/>
                <p:cNvSpPr/>
                <p:nvPr/>
              </p:nvSpPr>
              <p:spPr>
                <a:xfrm>
                  <a:off x="5689130" y="4010933"/>
                  <a:ext cx="2030988" cy="2030989"/>
                </a:xfrm>
                <a:prstGeom prst="circularArrow">
                  <a:avLst>
                    <a:gd name="adj1" fmla="val 9877"/>
                    <a:gd name="adj2" fmla="val 576059"/>
                    <a:gd name="adj3" fmla="val 10428451"/>
                    <a:gd name="adj4" fmla="val 6925393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56" name="Freeform 27"/>
                <p:cNvSpPr/>
                <p:nvPr/>
              </p:nvSpPr>
              <p:spPr>
                <a:xfrm>
                  <a:off x="5481555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marL="0" marR="0" lvl="0" indent="0" algn="ctr" defTabSz="2400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57" name="Circular Arrow 28"/>
                <p:cNvSpPr/>
                <p:nvPr/>
              </p:nvSpPr>
              <p:spPr>
                <a:xfrm>
                  <a:off x="5760396" y="3939666"/>
                  <a:ext cx="1690435" cy="2030989"/>
                </a:xfrm>
                <a:prstGeom prst="circularArrow">
                  <a:avLst>
                    <a:gd name="adj1" fmla="val 9215"/>
                    <a:gd name="adj2" fmla="val 576059"/>
                    <a:gd name="adj3" fmla="val 17939019"/>
                    <a:gd name="adj4" fmla="val 14501679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</p:grpSp>
        </p:grpSp>
        <p:sp>
          <p:nvSpPr>
            <p:cNvPr id="48" name="Oval 35"/>
            <p:cNvSpPr/>
            <p:nvPr/>
          </p:nvSpPr>
          <p:spPr bwMode="auto">
            <a:xfrm>
              <a:off x="500757" y="6359492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72496" y="5891428"/>
              <a:ext cx="1184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Process Locator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418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30B3-0DAE-4823-83CA-F17D63C0375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06.06.2012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Agile SharePoint-Entwicklung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9" name="Group 3"/>
          <p:cNvGrpSpPr/>
          <p:nvPr/>
        </p:nvGrpSpPr>
        <p:grpSpPr>
          <a:xfrm rot="17892723">
            <a:off x="2147979" y="1433080"/>
            <a:ext cx="3622375" cy="4065008"/>
            <a:chOff x="2760812" y="1598769"/>
            <a:chExt cx="3622375" cy="4065008"/>
          </a:xfrm>
        </p:grpSpPr>
        <p:sp>
          <p:nvSpPr>
            <p:cNvPr id="40" name="Freeform 4"/>
            <p:cNvSpPr/>
            <p:nvPr/>
          </p:nvSpPr>
          <p:spPr>
            <a:xfrm rot="3707277">
              <a:off x="5061913" y="2347171"/>
              <a:ext cx="1640226" cy="720001"/>
            </a:xfrm>
            <a:custGeom>
              <a:avLst/>
              <a:gdLst>
                <a:gd name="connsiteX0" fmla="*/ 0 w 1532929"/>
                <a:gd name="connsiteY0" fmla="*/ 0 h 720001"/>
                <a:gd name="connsiteX1" fmla="*/ 1532929 w 1532929"/>
                <a:gd name="connsiteY1" fmla="*/ 0 h 720001"/>
                <a:gd name="connsiteX2" fmla="*/ 1532929 w 1532929"/>
                <a:gd name="connsiteY2" fmla="*/ 720001 h 720001"/>
                <a:gd name="connsiteX3" fmla="*/ 0 w 1532929"/>
                <a:gd name="connsiteY3" fmla="*/ 720001 h 720001"/>
                <a:gd name="connsiteX4" fmla="*/ 0 w 1532929"/>
                <a:gd name="connsiteY4" fmla="*/ 0 h 72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2929" h="720001">
                  <a:moveTo>
                    <a:pt x="0" y="0"/>
                  </a:moveTo>
                  <a:lnTo>
                    <a:pt x="1532929" y="0"/>
                  </a:lnTo>
                  <a:lnTo>
                    <a:pt x="1532929" y="720001"/>
                  </a:lnTo>
                  <a:lnTo>
                    <a:pt x="0" y="7200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kern="1200" dirty="0" smtClean="0"/>
                <a:t>PLAN</a:t>
              </a:r>
              <a:endParaRPr lang="en-US" kern="1200" dirty="0"/>
            </a:p>
          </p:txBody>
        </p:sp>
        <p:sp>
          <p:nvSpPr>
            <p:cNvPr id="41" name="Circular Arrow 5"/>
            <p:cNvSpPr/>
            <p:nvPr/>
          </p:nvSpPr>
          <p:spPr>
            <a:xfrm>
              <a:off x="2760812" y="1598769"/>
              <a:ext cx="3622375" cy="3622375"/>
            </a:xfrm>
            <a:prstGeom prst="circularArrow">
              <a:avLst>
                <a:gd name="adj1" fmla="val 7986"/>
                <a:gd name="adj2" fmla="val 576426"/>
                <a:gd name="adj3" fmla="val 3836017"/>
                <a:gd name="adj4" fmla="val 287551"/>
                <a:gd name="adj5" fmla="val 9627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Freeform 6"/>
            <p:cNvSpPr/>
            <p:nvPr/>
          </p:nvSpPr>
          <p:spPr>
            <a:xfrm rot="3707277">
              <a:off x="3805535" y="4537312"/>
              <a:ext cx="1532929" cy="720001"/>
            </a:xfrm>
            <a:custGeom>
              <a:avLst/>
              <a:gdLst>
                <a:gd name="connsiteX0" fmla="*/ 0 w 1532929"/>
                <a:gd name="connsiteY0" fmla="*/ 0 h 720001"/>
                <a:gd name="connsiteX1" fmla="*/ 1532929 w 1532929"/>
                <a:gd name="connsiteY1" fmla="*/ 0 h 720001"/>
                <a:gd name="connsiteX2" fmla="*/ 1532929 w 1532929"/>
                <a:gd name="connsiteY2" fmla="*/ 720001 h 720001"/>
                <a:gd name="connsiteX3" fmla="*/ 0 w 1532929"/>
                <a:gd name="connsiteY3" fmla="*/ 720001 h 720001"/>
                <a:gd name="connsiteX4" fmla="*/ 0 w 1532929"/>
                <a:gd name="connsiteY4" fmla="*/ 0 h 72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2929" h="720001">
                  <a:moveTo>
                    <a:pt x="0" y="0"/>
                  </a:moveTo>
                  <a:lnTo>
                    <a:pt x="1532929" y="0"/>
                  </a:lnTo>
                  <a:lnTo>
                    <a:pt x="1532929" y="720001"/>
                  </a:lnTo>
                  <a:lnTo>
                    <a:pt x="0" y="7200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kern="1200" dirty="0" smtClean="0"/>
                <a:t>DEV</a:t>
              </a:r>
              <a:endParaRPr lang="en-US" kern="1200" dirty="0"/>
            </a:p>
          </p:txBody>
        </p:sp>
        <p:sp>
          <p:nvSpPr>
            <p:cNvPr id="43" name="Circular Arrow 7"/>
            <p:cNvSpPr/>
            <p:nvPr/>
          </p:nvSpPr>
          <p:spPr>
            <a:xfrm>
              <a:off x="2760812" y="1598769"/>
              <a:ext cx="3622375" cy="3622375"/>
            </a:xfrm>
            <a:prstGeom prst="circularArrow">
              <a:avLst>
                <a:gd name="adj1" fmla="val 8252"/>
                <a:gd name="adj2" fmla="val 576426"/>
                <a:gd name="adj3" fmla="val 11120515"/>
                <a:gd name="adj4" fmla="val 6567710"/>
                <a:gd name="adj5" fmla="val 9627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Freeform 8"/>
            <p:cNvSpPr/>
            <p:nvPr/>
          </p:nvSpPr>
          <p:spPr>
            <a:xfrm rot="3707277">
              <a:off x="2517447" y="2306278"/>
              <a:ext cx="1532929" cy="720001"/>
            </a:xfrm>
            <a:custGeom>
              <a:avLst/>
              <a:gdLst>
                <a:gd name="connsiteX0" fmla="*/ 0 w 1532929"/>
                <a:gd name="connsiteY0" fmla="*/ 0 h 720001"/>
                <a:gd name="connsiteX1" fmla="*/ 1532929 w 1532929"/>
                <a:gd name="connsiteY1" fmla="*/ 0 h 720001"/>
                <a:gd name="connsiteX2" fmla="*/ 1532929 w 1532929"/>
                <a:gd name="connsiteY2" fmla="*/ 720001 h 720001"/>
                <a:gd name="connsiteX3" fmla="*/ 0 w 1532929"/>
                <a:gd name="connsiteY3" fmla="*/ 720001 h 720001"/>
                <a:gd name="connsiteX4" fmla="*/ 0 w 1532929"/>
                <a:gd name="connsiteY4" fmla="*/ 0 h 72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2929" h="720001">
                  <a:moveTo>
                    <a:pt x="0" y="0"/>
                  </a:moveTo>
                  <a:lnTo>
                    <a:pt x="1532929" y="0"/>
                  </a:lnTo>
                  <a:lnTo>
                    <a:pt x="1532929" y="720001"/>
                  </a:lnTo>
                  <a:lnTo>
                    <a:pt x="0" y="7200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kern="1200" dirty="0" smtClean="0"/>
                <a:t>DEPLOY</a:t>
              </a:r>
              <a:endParaRPr lang="en-US" kern="1200" dirty="0"/>
            </a:p>
          </p:txBody>
        </p:sp>
        <p:sp>
          <p:nvSpPr>
            <p:cNvPr id="45" name="Circular Arrow 9"/>
            <p:cNvSpPr/>
            <p:nvPr/>
          </p:nvSpPr>
          <p:spPr>
            <a:xfrm>
              <a:off x="2760812" y="1598769"/>
              <a:ext cx="3622375" cy="3622375"/>
            </a:xfrm>
            <a:prstGeom prst="circularArrow">
              <a:avLst>
                <a:gd name="adj1" fmla="val 9388"/>
                <a:gd name="adj2" fmla="val 576426"/>
                <a:gd name="adj3" fmla="val 17385323"/>
                <a:gd name="adj4" fmla="val 13674333"/>
                <a:gd name="adj5" fmla="val 9627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46" name="Group 10"/>
          <p:cNvGrpSpPr/>
          <p:nvPr/>
        </p:nvGrpSpPr>
        <p:grpSpPr>
          <a:xfrm>
            <a:off x="4788676" y="3571691"/>
            <a:ext cx="2303604" cy="2233573"/>
            <a:chOff x="5481555" y="3939666"/>
            <a:chExt cx="2303604" cy="2233573"/>
          </a:xfrm>
        </p:grpSpPr>
        <p:sp>
          <p:nvSpPr>
            <p:cNvPr id="47" name="Freeform 11"/>
            <p:cNvSpPr/>
            <p:nvPr/>
          </p:nvSpPr>
          <p:spPr>
            <a:xfrm>
              <a:off x="6926126" y="4108632"/>
              <a:ext cx="859033" cy="859033"/>
            </a:xfrm>
            <a:custGeom>
              <a:avLst/>
              <a:gdLst>
                <a:gd name="connsiteX0" fmla="*/ 0 w 859033"/>
                <a:gd name="connsiteY0" fmla="*/ 0 h 859033"/>
                <a:gd name="connsiteX1" fmla="*/ 859033 w 859033"/>
                <a:gd name="connsiteY1" fmla="*/ 0 h 859033"/>
                <a:gd name="connsiteX2" fmla="*/ 859033 w 859033"/>
                <a:gd name="connsiteY2" fmla="*/ 859033 h 859033"/>
                <a:gd name="connsiteX3" fmla="*/ 0 w 859033"/>
                <a:gd name="connsiteY3" fmla="*/ 859033 h 859033"/>
                <a:gd name="connsiteX4" fmla="*/ 0 w 859033"/>
                <a:gd name="connsiteY4" fmla="*/ 0 h 85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033" h="859033">
                  <a:moveTo>
                    <a:pt x="0" y="0"/>
                  </a:moveTo>
                  <a:lnTo>
                    <a:pt x="859033" y="0"/>
                  </a:lnTo>
                  <a:lnTo>
                    <a:pt x="859033" y="859033"/>
                  </a:lnTo>
                  <a:lnTo>
                    <a:pt x="0" y="8590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800" kern="1200" dirty="0" smtClean="0"/>
                <a:t>TEST</a:t>
              </a:r>
              <a:endParaRPr lang="en-US" sz="1800" kern="1200" dirty="0"/>
            </a:p>
          </p:txBody>
        </p:sp>
        <p:sp>
          <p:nvSpPr>
            <p:cNvPr id="48" name="Circular Arrow 12"/>
            <p:cNvSpPr/>
            <p:nvPr/>
          </p:nvSpPr>
          <p:spPr>
            <a:xfrm>
              <a:off x="5617863" y="3939666"/>
              <a:ext cx="2030988" cy="2030988"/>
            </a:xfrm>
            <a:prstGeom prst="circularArrow">
              <a:avLst>
                <a:gd name="adj1" fmla="val 9232"/>
                <a:gd name="adj2" fmla="val 576059"/>
                <a:gd name="adj3" fmla="val 2280075"/>
                <a:gd name="adj4" fmla="val 20822857"/>
                <a:gd name="adj5" fmla="val 9622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Freeform 13"/>
            <p:cNvSpPr/>
            <p:nvPr/>
          </p:nvSpPr>
          <p:spPr>
            <a:xfrm>
              <a:off x="5958410" y="5428277"/>
              <a:ext cx="1349893" cy="744962"/>
            </a:xfrm>
            <a:custGeom>
              <a:avLst/>
              <a:gdLst>
                <a:gd name="connsiteX0" fmla="*/ 0 w 1349893"/>
                <a:gd name="connsiteY0" fmla="*/ 0 h 744962"/>
                <a:gd name="connsiteX1" fmla="*/ 1349893 w 1349893"/>
                <a:gd name="connsiteY1" fmla="*/ 0 h 744962"/>
                <a:gd name="connsiteX2" fmla="*/ 1349893 w 1349893"/>
                <a:gd name="connsiteY2" fmla="*/ 744962 h 744962"/>
                <a:gd name="connsiteX3" fmla="*/ 0 w 1349893"/>
                <a:gd name="connsiteY3" fmla="*/ 744962 h 744962"/>
                <a:gd name="connsiteX4" fmla="*/ 0 w 1349893"/>
                <a:gd name="connsiteY4" fmla="*/ 0 h 74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9893" h="744962">
                  <a:moveTo>
                    <a:pt x="0" y="0"/>
                  </a:moveTo>
                  <a:lnTo>
                    <a:pt x="1349893" y="0"/>
                  </a:lnTo>
                  <a:lnTo>
                    <a:pt x="1349893" y="744962"/>
                  </a:lnTo>
                  <a:lnTo>
                    <a:pt x="0" y="7449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800" kern="1200" dirty="0" smtClean="0"/>
                <a:t>REFACTOR</a:t>
              </a:r>
              <a:endParaRPr lang="en-US" sz="1800" kern="1200" dirty="0"/>
            </a:p>
          </p:txBody>
        </p:sp>
        <p:sp>
          <p:nvSpPr>
            <p:cNvPr id="50" name="Circular Arrow 14"/>
            <p:cNvSpPr/>
            <p:nvPr/>
          </p:nvSpPr>
          <p:spPr>
            <a:xfrm>
              <a:off x="5617863" y="3939666"/>
              <a:ext cx="2030988" cy="2030988"/>
            </a:xfrm>
            <a:prstGeom prst="circularArrow">
              <a:avLst>
                <a:gd name="adj1" fmla="val 9877"/>
                <a:gd name="adj2" fmla="val 576059"/>
                <a:gd name="adj3" fmla="val 10428451"/>
                <a:gd name="adj4" fmla="val 8138733"/>
                <a:gd name="adj5" fmla="val 9622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Freeform 15"/>
            <p:cNvSpPr/>
            <p:nvPr/>
          </p:nvSpPr>
          <p:spPr>
            <a:xfrm>
              <a:off x="5481555" y="4108632"/>
              <a:ext cx="859033" cy="859033"/>
            </a:xfrm>
            <a:custGeom>
              <a:avLst/>
              <a:gdLst>
                <a:gd name="connsiteX0" fmla="*/ 0 w 859033"/>
                <a:gd name="connsiteY0" fmla="*/ 0 h 859033"/>
                <a:gd name="connsiteX1" fmla="*/ 859033 w 859033"/>
                <a:gd name="connsiteY1" fmla="*/ 0 h 859033"/>
                <a:gd name="connsiteX2" fmla="*/ 859033 w 859033"/>
                <a:gd name="connsiteY2" fmla="*/ 859033 h 859033"/>
                <a:gd name="connsiteX3" fmla="*/ 0 w 859033"/>
                <a:gd name="connsiteY3" fmla="*/ 859033 h 859033"/>
                <a:gd name="connsiteX4" fmla="*/ 0 w 859033"/>
                <a:gd name="connsiteY4" fmla="*/ 0 h 85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033" h="859033">
                  <a:moveTo>
                    <a:pt x="0" y="0"/>
                  </a:moveTo>
                  <a:lnTo>
                    <a:pt x="859033" y="0"/>
                  </a:lnTo>
                  <a:lnTo>
                    <a:pt x="859033" y="859033"/>
                  </a:lnTo>
                  <a:lnTo>
                    <a:pt x="0" y="8590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400" kern="1200" dirty="0"/>
            </a:p>
          </p:txBody>
        </p:sp>
        <p:sp>
          <p:nvSpPr>
            <p:cNvPr id="52" name="Circular Arrow 16"/>
            <p:cNvSpPr/>
            <p:nvPr/>
          </p:nvSpPr>
          <p:spPr>
            <a:xfrm>
              <a:off x="5617863" y="3939666"/>
              <a:ext cx="2030988" cy="2030988"/>
            </a:xfrm>
            <a:prstGeom prst="circularArrow">
              <a:avLst>
                <a:gd name="adj1" fmla="val 9215"/>
                <a:gd name="adj2" fmla="val 576059"/>
                <a:gd name="adj3" fmla="val 17939019"/>
                <a:gd name="adj4" fmla="val 14501679"/>
                <a:gd name="adj5" fmla="val 9622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53" name="Rectangular Callout 19"/>
          <p:cNvSpPr/>
          <p:nvPr/>
        </p:nvSpPr>
        <p:spPr bwMode="auto">
          <a:xfrm>
            <a:off x="720655" y="1125904"/>
            <a:ext cx="1874088" cy="648072"/>
          </a:xfrm>
          <a:prstGeom prst="wedgeRectCallout">
            <a:avLst>
              <a:gd name="adj1" fmla="val 60625"/>
              <a:gd name="adj2" fmla="val 2778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Änderung der Anforderungen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de-DE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4" name="Rectangular Callout 20"/>
          <p:cNvSpPr/>
          <p:nvPr/>
        </p:nvSpPr>
        <p:spPr bwMode="auto">
          <a:xfrm>
            <a:off x="7236296" y="3740657"/>
            <a:ext cx="1656184" cy="2281791"/>
          </a:xfrm>
          <a:prstGeom prst="wedgeRectCallout">
            <a:avLst>
              <a:gd name="adj1" fmla="val -63091"/>
              <a:gd name="adj2" fmla="val -26796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de-DE" sz="1800" dirty="0" smtClean="0"/>
              <a:t>Tests in der lokalen Installation</a:t>
            </a:r>
          </a:p>
          <a:p>
            <a:pPr marL="177800" indent="-177800">
              <a:buFontTx/>
              <a:buChar char="-"/>
            </a:pPr>
            <a:r>
              <a:rPr lang="de-DE" sz="1800" dirty="0"/>
              <a:t>GAC Deployment</a:t>
            </a:r>
          </a:p>
          <a:p>
            <a:pPr marL="177800" indent="-177800">
              <a:buFontTx/>
              <a:buChar char="-"/>
            </a:pPr>
            <a:r>
              <a:rPr lang="de-DE" sz="1800" dirty="0"/>
              <a:t>Gemeinsam genutzte </a:t>
            </a:r>
            <a:r>
              <a:rPr lang="de-DE" sz="1800" dirty="0" err="1"/>
              <a:t>Ressoucen</a:t>
            </a:r>
            <a:endParaRPr lang="de-DE" sz="1800" dirty="0"/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de-DE" sz="1800" dirty="0" smtClean="0"/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de-DE" sz="1800" dirty="0" smtClean="0"/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de-DE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5" name="Rectangular Callout 21"/>
          <p:cNvSpPr/>
          <p:nvPr/>
        </p:nvSpPr>
        <p:spPr bwMode="auto">
          <a:xfrm>
            <a:off x="5533364" y="1874327"/>
            <a:ext cx="2423012" cy="1267802"/>
          </a:xfrm>
          <a:prstGeom prst="wedgeRectCallout">
            <a:avLst>
              <a:gd name="adj1" fmla="val -35333"/>
              <a:gd name="adj2" fmla="val 65670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Strukturierung der Solution</a:t>
            </a:r>
          </a:p>
          <a:p>
            <a:pPr marL="177800" indent="-177800">
              <a:buFontTx/>
              <a:buChar char="-"/>
            </a:pPr>
            <a:r>
              <a:rPr lang="de-DE" sz="1800" dirty="0"/>
              <a:t>Potentielle Updates berücksichtigen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de-DE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6" name="Rectangular Callout 22"/>
          <p:cNvSpPr/>
          <p:nvPr/>
        </p:nvSpPr>
        <p:spPr bwMode="auto">
          <a:xfrm>
            <a:off x="3060461" y="5432783"/>
            <a:ext cx="2014344" cy="661673"/>
          </a:xfrm>
          <a:prstGeom prst="wedgeRectCallout">
            <a:avLst>
              <a:gd name="adj1" fmla="val 57591"/>
              <a:gd name="adj2" fmla="val -37628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de-DE" sz="1800" dirty="0" smtClean="0"/>
              <a:t>CAML-Strings</a:t>
            </a:r>
          </a:p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de-DE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Spaltennamen</a:t>
            </a:r>
          </a:p>
        </p:txBody>
      </p:sp>
      <p:sp>
        <p:nvSpPr>
          <p:cNvPr id="57" name="Rectangular Callout 23"/>
          <p:cNvSpPr/>
          <p:nvPr/>
        </p:nvSpPr>
        <p:spPr bwMode="auto">
          <a:xfrm>
            <a:off x="251520" y="4599690"/>
            <a:ext cx="2376263" cy="1278742"/>
          </a:xfrm>
          <a:prstGeom prst="wedgeRectCallout">
            <a:avLst>
              <a:gd name="adj1" fmla="val 32369"/>
              <a:gd name="adj2" fmla="val -64354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Updateverhalten</a:t>
            </a:r>
            <a:r>
              <a:rPr kumimoji="0" lang="de-DE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deklarativer Elemente</a:t>
            </a:r>
          </a:p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de-DE" sz="1800" baseline="0" dirty="0" smtClean="0"/>
              <a:t>Datei</a:t>
            </a:r>
            <a:r>
              <a:rPr lang="de-DE" sz="1800" dirty="0" smtClean="0"/>
              <a:t>konflikte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de-DE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8" name="Oval 35"/>
          <p:cNvSpPr/>
          <p:nvPr/>
        </p:nvSpPr>
        <p:spPr bwMode="auto">
          <a:xfrm>
            <a:off x="3564579" y="3187212"/>
            <a:ext cx="361024" cy="347493"/>
          </a:xfrm>
          <a:prstGeom prst="ellipse">
            <a:avLst/>
          </a:prstGeom>
          <a:solidFill>
            <a:schemeClr val="accent6"/>
          </a:solidFill>
          <a:effectLst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000" b="1">
              <a:solidFill>
                <a:prstClr val="white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1199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539749" y="2637059"/>
            <a:ext cx="8424863" cy="934817"/>
          </a:xfrm>
        </p:spPr>
        <p:txBody>
          <a:bodyPr/>
          <a:lstStyle/>
          <a:p>
            <a:r>
              <a:rPr lang="de-DE" dirty="0" smtClean="0"/>
              <a:t>Vielen Dank für Ihre Aufmerksamkeit.</a:t>
            </a:r>
            <a:endParaRPr lang="de-DE" dirty="0"/>
          </a:p>
        </p:txBody>
      </p:sp>
      <p:sp>
        <p:nvSpPr>
          <p:cNvPr id="4" name="Textfeld 3">
            <a:hlinkClick r:id="rId2"/>
          </p:cNvPr>
          <p:cNvSpPr txBox="1"/>
          <p:nvPr/>
        </p:nvSpPr>
        <p:spPr>
          <a:xfrm>
            <a:off x="527216" y="5795207"/>
            <a:ext cx="161589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smtClean="0">
                <a:solidFill>
                  <a:schemeClr val="accent6"/>
                </a:solidFill>
              </a:rPr>
              <a:t>www.adesso.de</a:t>
            </a:r>
          </a:p>
          <a:p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5" name="Textfeld 4">
            <a:hlinkClick r:id="rId3"/>
          </p:cNvPr>
          <p:cNvSpPr txBox="1"/>
          <p:nvPr/>
        </p:nvSpPr>
        <p:spPr>
          <a:xfrm>
            <a:off x="529218" y="5480271"/>
            <a:ext cx="185499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smtClean="0">
                <a:solidFill>
                  <a:schemeClr val="accent6"/>
                </a:solidFill>
              </a:rPr>
              <a:t>info@adesso.de</a:t>
            </a:r>
            <a:endParaRPr lang="de-DE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Agile </a:t>
            </a:r>
            <a:r>
              <a:rPr lang="de-DE" dirty="0"/>
              <a:t>Entwicklungsprozesse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DE" b="1" dirty="0" smtClean="0"/>
              <a:t>Vorteile agiler Entwicklungsprozesse</a:t>
            </a:r>
          </a:p>
          <a:p>
            <a:pPr marL="0" indent="0">
              <a:buNone/>
            </a:pPr>
            <a:endParaRPr lang="de-DE" b="1" dirty="0" smtClean="0"/>
          </a:p>
          <a:p>
            <a:r>
              <a:rPr lang="de-DE" dirty="0" smtClean="0"/>
              <a:t>ständig </a:t>
            </a:r>
            <a:r>
              <a:rPr lang="de-DE" dirty="0"/>
              <a:t>lauffähige Software</a:t>
            </a:r>
          </a:p>
          <a:p>
            <a:r>
              <a:rPr lang="de-DE" dirty="0"/>
              <a:t>Mehrwert nach jeder Iteration</a:t>
            </a:r>
          </a:p>
          <a:p>
            <a:r>
              <a:rPr lang="de-DE" dirty="0"/>
              <a:t>Neue Aufgaben nach jeder Iteration</a:t>
            </a:r>
          </a:p>
          <a:p>
            <a:r>
              <a:rPr lang="de-DE" dirty="0"/>
              <a:t>Iterationslänge: 2 Wochen bis 3 Monate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Auswirkungen auf die technische </a:t>
            </a:r>
            <a:r>
              <a:rPr lang="de-DE" dirty="0" smtClean="0"/>
              <a:t>Struktur:</a:t>
            </a:r>
          </a:p>
          <a:p>
            <a:pPr marL="0" indent="0">
              <a:buNone/>
            </a:pPr>
            <a:r>
              <a:rPr lang="de-DE" dirty="0" smtClean="0">
                <a:sym typeface="Wingdings" pitchFamily="2" charset="2"/>
              </a:rPr>
              <a:t>     </a:t>
            </a:r>
            <a:r>
              <a:rPr lang="de-DE" dirty="0" smtClean="0"/>
              <a:t>Solution </a:t>
            </a:r>
            <a:r>
              <a:rPr lang="de-DE" dirty="0"/>
              <a:t>nach fachlichen Aspekten gliedern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30B3-0DAE-4823-83CA-F17D63C0375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06.06.2012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Agile SharePoint-Entwicklung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3" name="Gruppieren 32"/>
          <p:cNvGrpSpPr/>
          <p:nvPr/>
        </p:nvGrpSpPr>
        <p:grpSpPr>
          <a:xfrm>
            <a:off x="7809808" y="5338341"/>
            <a:ext cx="1184940" cy="842809"/>
            <a:chOff x="72496" y="5891428"/>
            <a:chExt cx="1184940" cy="842809"/>
          </a:xfrm>
        </p:grpSpPr>
        <p:grpSp>
          <p:nvGrpSpPr>
            <p:cNvPr id="34" name="Group 20"/>
            <p:cNvGrpSpPr>
              <a:grpSpLocks noChangeAspect="1"/>
            </p:cNvGrpSpPr>
            <p:nvPr/>
          </p:nvGrpSpPr>
          <p:grpSpPr>
            <a:xfrm>
              <a:off x="316495" y="6179460"/>
              <a:ext cx="690402" cy="554777"/>
              <a:chOff x="2234433" y="2014436"/>
              <a:chExt cx="5165617" cy="4150868"/>
            </a:xfrm>
          </p:grpSpPr>
          <p:grpSp>
            <p:nvGrpSpPr>
              <p:cNvPr id="37" name="Group 21"/>
              <p:cNvGrpSpPr/>
              <p:nvPr/>
            </p:nvGrpSpPr>
            <p:grpSpPr>
              <a:xfrm rot="17892723">
                <a:off x="2455749" y="1793120"/>
                <a:ext cx="3622375" cy="4065008"/>
                <a:chOff x="2760812" y="1598769"/>
                <a:chExt cx="3622375" cy="4065008"/>
              </a:xfrm>
            </p:grpSpPr>
            <p:sp>
              <p:nvSpPr>
                <p:cNvPr id="45" name="Freeform 29"/>
                <p:cNvSpPr/>
                <p:nvPr/>
              </p:nvSpPr>
              <p:spPr>
                <a:xfrm rot="3707277">
                  <a:off x="5061913" y="2347171"/>
                  <a:ext cx="1640226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6" name="Circular Arrow 30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7986"/>
                    <a:gd name="adj2" fmla="val 576426"/>
                    <a:gd name="adj3" fmla="val 3836017"/>
                    <a:gd name="adj4" fmla="val 21079189"/>
                    <a:gd name="adj5" fmla="val 9627"/>
                  </a:avLst>
                </a:prstGeom>
                <a:solidFill>
                  <a:srgbClr val="808080"/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47" name="Freeform 31"/>
                <p:cNvSpPr/>
                <p:nvPr/>
              </p:nvSpPr>
              <p:spPr>
                <a:xfrm rot="3707277">
                  <a:off x="3805535" y="4537312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8" name="Circular Arrow 32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9574"/>
                    <a:gd name="adj2" fmla="val 576426"/>
                    <a:gd name="adj3" fmla="val 10815196"/>
                    <a:gd name="adj4" fmla="val 6567710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49" name="Freeform 33"/>
                <p:cNvSpPr/>
                <p:nvPr/>
              </p:nvSpPr>
              <p:spPr>
                <a:xfrm rot="3707277">
                  <a:off x="2517447" y="2306278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50" name="Circular Arrow 34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8460"/>
                    <a:gd name="adj2" fmla="val 576426"/>
                    <a:gd name="adj3" fmla="val 18044237"/>
                    <a:gd name="adj4" fmla="val 13674333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</p:grpSp>
          <p:grpSp>
            <p:nvGrpSpPr>
              <p:cNvPr id="38" name="Group 22"/>
              <p:cNvGrpSpPr/>
              <p:nvPr/>
            </p:nvGrpSpPr>
            <p:grpSpPr>
              <a:xfrm>
                <a:off x="5096446" y="3931731"/>
                <a:ext cx="2303604" cy="2233573"/>
                <a:chOff x="5481555" y="3939666"/>
                <a:chExt cx="2303604" cy="2233573"/>
              </a:xfrm>
            </p:grpSpPr>
            <p:sp>
              <p:nvSpPr>
                <p:cNvPr id="39" name="Freeform 23"/>
                <p:cNvSpPr/>
                <p:nvPr/>
              </p:nvSpPr>
              <p:spPr>
                <a:xfrm>
                  <a:off x="6926126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0" name="Circular Arrow 24"/>
                <p:cNvSpPr/>
                <p:nvPr/>
              </p:nvSpPr>
              <p:spPr>
                <a:xfrm>
                  <a:off x="5617863" y="4010933"/>
                  <a:ext cx="2030988" cy="2030989"/>
                </a:xfrm>
                <a:prstGeom prst="circularArrow">
                  <a:avLst>
                    <a:gd name="adj1" fmla="val 9572"/>
                    <a:gd name="adj2" fmla="val 576059"/>
                    <a:gd name="adj3" fmla="val 2688001"/>
                    <a:gd name="adj4" fmla="val 20822857"/>
                    <a:gd name="adj5" fmla="val 9622"/>
                  </a:avLst>
                </a:prstGeom>
                <a:solidFill>
                  <a:srgbClr val="FFFFFF">
                    <a:lumMod val="75000"/>
                  </a:srgbClr>
                </a:solidFill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41" name="Freeform 25"/>
                <p:cNvSpPr/>
                <p:nvPr/>
              </p:nvSpPr>
              <p:spPr>
                <a:xfrm>
                  <a:off x="6029675" y="5428281"/>
                  <a:ext cx="1349889" cy="744958"/>
                </a:xfrm>
                <a:custGeom>
                  <a:avLst/>
                  <a:gdLst>
                    <a:gd name="connsiteX0" fmla="*/ 0 w 1349893"/>
                    <a:gd name="connsiteY0" fmla="*/ 0 h 744962"/>
                    <a:gd name="connsiteX1" fmla="*/ 1349893 w 1349893"/>
                    <a:gd name="connsiteY1" fmla="*/ 0 h 744962"/>
                    <a:gd name="connsiteX2" fmla="*/ 1349893 w 1349893"/>
                    <a:gd name="connsiteY2" fmla="*/ 744962 h 744962"/>
                    <a:gd name="connsiteX3" fmla="*/ 0 w 1349893"/>
                    <a:gd name="connsiteY3" fmla="*/ 744962 h 744962"/>
                    <a:gd name="connsiteX4" fmla="*/ 0 w 1349893"/>
                    <a:gd name="connsiteY4" fmla="*/ 0 h 74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9893" h="744962">
                      <a:moveTo>
                        <a:pt x="0" y="0"/>
                      </a:moveTo>
                      <a:lnTo>
                        <a:pt x="1349893" y="0"/>
                      </a:lnTo>
                      <a:lnTo>
                        <a:pt x="1349893" y="744962"/>
                      </a:lnTo>
                      <a:lnTo>
                        <a:pt x="0" y="7449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2" name="Circular Arrow 26"/>
                <p:cNvSpPr/>
                <p:nvPr/>
              </p:nvSpPr>
              <p:spPr>
                <a:xfrm>
                  <a:off x="5689130" y="4010933"/>
                  <a:ext cx="2030988" cy="2030989"/>
                </a:xfrm>
                <a:prstGeom prst="circularArrow">
                  <a:avLst>
                    <a:gd name="adj1" fmla="val 9877"/>
                    <a:gd name="adj2" fmla="val 576059"/>
                    <a:gd name="adj3" fmla="val 10428451"/>
                    <a:gd name="adj4" fmla="val 6925393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43" name="Freeform 27"/>
                <p:cNvSpPr/>
                <p:nvPr/>
              </p:nvSpPr>
              <p:spPr>
                <a:xfrm>
                  <a:off x="5481555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marL="0" marR="0" lvl="0" indent="0" algn="ctr" defTabSz="2400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4" name="Circular Arrow 28"/>
                <p:cNvSpPr/>
                <p:nvPr/>
              </p:nvSpPr>
              <p:spPr>
                <a:xfrm>
                  <a:off x="5760396" y="3939666"/>
                  <a:ext cx="1690435" cy="2030989"/>
                </a:xfrm>
                <a:prstGeom prst="circularArrow">
                  <a:avLst>
                    <a:gd name="adj1" fmla="val 9215"/>
                    <a:gd name="adj2" fmla="val 576059"/>
                    <a:gd name="adj3" fmla="val 17939019"/>
                    <a:gd name="adj4" fmla="val 14501679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</p:grpSp>
        </p:grpSp>
        <p:sp>
          <p:nvSpPr>
            <p:cNvPr id="35" name="Oval 35"/>
            <p:cNvSpPr/>
            <p:nvPr/>
          </p:nvSpPr>
          <p:spPr bwMode="auto">
            <a:xfrm>
              <a:off x="500757" y="6165091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72496" y="5891428"/>
              <a:ext cx="1184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Process Locator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9" name="Gruppieren 58"/>
          <p:cNvGrpSpPr/>
          <p:nvPr/>
        </p:nvGrpSpPr>
        <p:grpSpPr>
          <a:xfrm>
            <a:off x="7632000" y="864000"/>
            <a:ext cx="1315552" cy="1420617"/>
            <a:chOff x="6223238" y="4877670"/>
            <a:chExt cx="1315552" cy="1420617"/>
          </a:xfrm>
        </p:grpSpPr>
        <p:sp>
          <p:nvSpPr>
            <p:cNvPr id="60" name="Textfeld 59"/>
            <p:cNvSpPr txBox="1"/>
            <p:nvPr/>
          </p:nvSpPr>
          <p:spPr>
            <a:xfrm>
              <a:off x="6342849" y="6021288"/>
              <a:ext cx="9781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solidFill>
                    <a:schemeClr val="bg2"/>
                  </a:solidFill>
                </a:rPr>
                <a:t>Kommentar</a:t>
              </a:r>
              <a:endParaRPr lang="de-DE" sz="1200" dirty="0">
                <a:solidFill>
                  <a:schemeClr val="bg2"/>
                </a:solidFill>
              </a:endParaRPr>
            </a:p>
          </p:txBody>
        </p:sp>
        <p:pic>
          <p:nvPicPr>
            <p:cNvPr id="61" name="Picture 4" descr="D:\adesso AG\adesso Proposal Management\Grafikpool (Rohdaten)\Fotolia_19042070_V.svg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5" t="5357" r="-434" b="12308"/>
            <a:stretch/>
          </p:blipFill>
          <p:spPr bwMode="auto">
            <a:xfrm>
              <a:off x="6223238" y="4877670"/>
              <a:ext cx="1315552" cy="1178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Abgerundete rechteckige Legende 61"/>
            <p:cNvSpPr/>
            <p:nvPr/>
          </p:nvSpPr>
          <p:spPr bwMode="auto">
            <a:xfrm>
              <a:off x="6747098" y="5286085"/>
              <a:ext cx="561206" cy="305029"/>
            </a:xfrm>
            <a:prstGeom prst="wedgeRoundRectCallout">
              <a:avLst>
                <a:gd name="adj1" fmla="val -104610"/>
                <a:gd name="adj2" fmla="val 63843"/>
                <a:gd name="adj3" fmla="val 16667"/>
              </a:avLst>
            </a:prstGeom>
            <a:solidFill>
              <a:schemeClr val="bg1"/>
            </a:solidFill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b="1" dirty="0" smtClean="0"/>
                <a:t>! ! !</a:t>
              </a:r>
              <a:endPara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237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Technologien </a:t>
            </a:r>
            <a:r>
              <a:rPr lang="de-DE" dirty="0"/>
              <a:t>übernehmen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DE" b="1" dirty="0" smtClean="0"/>
              <a:t>Technologien in Prozesse integrieren</a:t>
            </a:r>
          </a:p>
          <a:p>
            <a:pPr>
              <a:buNone/>
            </a:pPr>
            <a:endParaRPr lang="de-DE" b="1" dirty="0" smtClean="0"/>
          </a:p>
          <a:p>
            <a:r>
              <a:rPr lang="de-DE" dirty="0" smtClean="0"/>
              <a:t>für </a:t>
            </a:r>
            <a:r>
              <a:rPr lang="de-DE" dirty="0"/>
              <a:t>agile Prozesse entwickelte Technologien sind auch in  </a:t>
            </a:r>
            <a:r>
              <a:rPr lang="de-DE" dirty="0" smtClean="0"/>
              <a:t>                                   anderen </a:t>
            </a:r>
            <a:r>
              <a:rPr lang="de-DE" dirty="0"/>
              <a:t>Prozessen </a:t>
            </a:r>
            <a:r>
              <a:rPr lang="de-DE" dirty="0" smtClean="0"/>
              <a:t>einsetzbar</a:t>
            </a:r>
          </a:p>
          <a:p>
            <a:endParaRPr lang="de-DE" dirty="0"/>
          </a:p>
          <a:p>
            <a:r>
              <a:rPr lang="de-DE" dirty="0"/>
              <a:t>Motivation durch agile Prozesse </a:t>
            </a:r>
            <a:br>
              <a:rPr lang="de-DE" dirty="0"/>
            </a:br>
            <a:r>
              <a:rPr lang="de-DE" dirty="0" smtClean="0"/>
              <a:t>	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smtClean="0"/>
              <a:t>kein Zwang</a:t>
            </a:r>
          </a:p>
          <a:p>
            <a:endParaRPr lang="de-DE" dirty="0"/>
          </a:p>
          <a:p>
            <a:r>
              <a:rPr lang="de-DE" dirty="0"/>
              <a:t>Praxis: Im Wasserfall erfolgreich eingesetzt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30B3-0DAE-4823-83CA-F17D63C0375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06.06.2012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Agile SharePoint-Entwicklung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7416000" y="864000"/>
            <a:ext cx="1512168" cy="1415526"/>
            <a:chOff x="3203848" y="4859635"/>
            <a:chExt cx="1512168" cy="1415526"/>
          </a:xfrm>
        </p:grpSpPr>
        <p:pic>
          <p:nvPicPr>
            <p:cNvPr id="26" name="Picture 4" descr="D:\adesso AG\adesso Proposal Management\Grafikpool (Rohdaten)\Fotolia_24805814_XXL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6" t="17545" r="12431"/>
            <a:stretch/>
          </p:blipFill>
          <p:spPr bwMode="auto">
            <a:xfrm>
              <a:off x="3203848" y="4859635"/>
              <a:ext cx="1512168" cy="1188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feld 26"/>
            <p:cNvSpPr txBox="1"/>
            <p:nvPr/>
          </p:nvSpPr>
          <p:spPr>
            <a:xfrm>
              <a:off x="3603940" y="5998162"/>
              <a:ext cx="686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solidFill>
                    <a:schemeClr val="bg2"/>
                  </a:solidFill>
                </a:rPr>
                <a:t>Lösung</a:t>
              </a:r>
              <a:endParaRPr lang="de-DE" sz="12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7809808" y="5338341"/>
            <a:ext cx="1184940" cy="842809"/>
            <a:chOff x="72496" y="5891428"/>
            <a:chExt cx="1184940" cy="842809"/>
          </a:xfrm>
        </p:grpSpPr>
        <p:grpSp>
          <p:nvGrpSpPr>
            <p:cNvPr id="29" name="Group 20"/>
            <p:cNvGrpSpPr>
              <a:grpSpLocks noChangeAspect="1"/>
            </p:cNvGrpSpPr>
            <p:nvPr/>
          </p:nvGrpSpPr>
          <p:grpSpPr>
            <a:xfrm>
              <a:off x="316495" y="6179460"/>
              <a:ext cx="690402" cy="554777"/>
              <a:chOff x="2234433" y="2014436"/>
              <a:chExt cx="5165617" cy="4150868"/>
            </a:xfrm>
          </p:grpSpPr>
          <p:grpSp>
            <p:nvGrpSpPr>
              <p:cNvPr id="32" name="Group 21"/>
              <p:cNvGrpSpPr/>
              <p:nvPr/>
            </p:nvGrpSpPr>
            <p:grpSpPr>
              <a:xfrm rot="17892723">
                <a:off x="2455749" y="1793120"/>
                <a:ext cx="3622375" cy="4065008"/>
                <a:chOff x="2760812" y="1598769"/>
                <a:chExt cx="3622375" cy="4065008"/>
              </a:xfrm>
            </p:grpSpPr>
            <p:sp>
              <p:nvSpPr>
                <p:cNvPr id="40" name="Freeform 29"/>
                <p:cNvSpPr/>
                <p:nvPr/>
              </p:nvSpPr>
              <p:spPr>
                <a:xfrm rot="3707277">
                  <a:off x="5061913" y="2347171"/>
                  <a:ext cx="1640226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1" name="Circular Arrow 30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7986"/>
                    <a:gd name="adj2" fmla="val 576426"/>
                    <a:gd name="adj3" fmla="val 3836017"/>
                    <a:gd name="adj4" fmla="val 21079189"/>
                    <a:gd name="adj5" fmla="val 9627"/>
                  </a:avLst>
                </a:prstGeom>
                <a:solidFill>
                  <a:srgbClr val="808080"/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42" name="Freeform 31"/>
                <p:cNvSpPr/>
                <p:nvPr/>
              </p:nvSpPr>
              <p:spPr>
                <a:xfrm rot="3707277">
                  <a:off x="3805535" y="4537312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3" name="Circular Arrow 32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9574"/>
                    <a:gd name="adj2" fmla="val 576426"/>
                    <a:gd name="adj3" fmla="val 10815196"/>
                    <a:gd name="adj4" fmla="val 6567710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44" name="Freeform 33"/>
                <p:cNvSpPr/>
                <p:nvPr/>
              </p:nvSpPr>
              <p:spPr>
                <a:xfrm rot="3707277">
                  <a:off x="2517447" y="2306278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5" name="Circular Arrow 34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8460"/>
                    <a:gd name="adj2" fmla="val 576426"/>
                    <a:gd name="adj3" fmla="val 18044237"/>
                    <a:gd name="adj4" fmla="val 13674333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</p:grpSp>
          <p:grpSp>
            <p:nvGrpSpPr>
              <p:cNvPr id="33" name="Group 22"/>
              <p:cNvGrpSpPr/>
              <p:nvPr/>
            </p:nvGrpSpPr>
            <p:grpSpPr>
              <a:xfrm>
                <a:off x="5096446" y="3931731"/>
                <a:ext cx="2303604" cy="2233573"/>
                <a:chOff x="5481555" y="3939666"/>
                <a:chExt cx="2303604" cy="2233573"/>
              </a:xfrm>
            </p:grpSpPr>
            <p:sp>
              <p:nvSpPr>
                <p:cNvPr id="34" name="Freeform 23"/>
                <p:cNvSpPr/>
                <p:nvPr/>
              </p:nvSpPr>
              <p:spPr>
                <a:xfrm>
                  <a:off x="6926126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5" name="Circular Arrow 24"/>
                <p:cNvSpPr/>
                <p:nvPr/>
              </p:nvSpPr>
              <p:spPr>
                <a:xfrm>
                  <a:off x="5617863" y="4010933"/>
                  <a:ext cx="2030988" cy="2030989"/>
                </a:xfrm>
                <a:prstGeom prst="circularArrow">
                  <a:avLst>
                    <a:gd name="adj1" fmla="val 9572"/>
                    <a:gd name="adj2" fmla="val 576059"/>
                    <a:gd name="adj3" fmla="val 2688001"/>
                    <a:gd name="adj4" fmla="val 20822857"/>
                    <a:gd name="adj5" fmla="val 9622"/>
                  </a:avLst>
                </a:prstGeom>
                <a:solidFill>
                  <a:srgbClr val="FFFFFF">
                    <a:lumMod val="75000"/>
                  </a:srgbClr>
                </a:solidFill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6" name="Freeform 25"/>
                <p:cNvSpPr/>
                <p:nvPr/>
              </p:nvSpPr>
              <p:spPr>
                <a:xfrm>
                  <a:off x="6029675" y="5428281"/>
                  <a:ext cx="1349889" cy="744958"/>
                </a:xfrm>
                <a:custGeom>
                  <a:avLst/>
                  <a:gdLst>
                    <a:gd name="connsiteX0" fmla="*/ 0 w 1349893"/>
                    <a:gd name="connsiteY0" fmla="*/ 0 h 744962"/>
                    <a:gd name="connsiteX1" fmla="*/ 1349893 w 1349893"/>
                    <a:gd name="connsiteY1" fmla="*/ 0 h 744962"/>
                    <a:gd name="connsiteX2" fmla="*/ 1349893 w 1349893"/>
                    <a:gd name="connsiteY2" fmla="*/ 744962 h 744962"/>
                    <a:gd name="connsiteX3" fmla="*/ 0 w 1349893"/>
                    <a:gd name="connsiteY3" fmla="*/ 744962 h 744962"/>
                    <a:gd name="connsiteX4" fmla="*/ 0 w 1349893"/>
                    <a:gd name="connsiteY4" fmla="*/ 0 h 74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9893" h="744962">
                      <a:moveTo>
                        <a:pt x="0" y="0"/>
                      </a:moveTo>
                      <a:lnTo>
                        <a:pt x="1349893" y="0"/>
                      </a:lnTo>
                      <a:lnTo>
                        <a:pt x="1349893" y="744962"/>
                      </a:lnTo>
                      <a:lnTo>
                        <a:pt x="0" y="7449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7" name="Circular Arrow 26"/>
                <p:cNvSpPr/>
                <p:nvPr/>
              </p:nvSpPr>
              <p:spPr>
                <a:xfrm>
                  <a:off x="5689130" y="4010933"/>
                  <a:ext cx="2030988" cy="2030989"/>
                </a:xfrm>
                <a:prstGeom prst="circularArrow">
                  <a:avLst>
                    <a:gd name="adj1" fmla="val 9877"/>
                    <a:gd name="adj2" fmla="val 576059"/>
                    <a:gd name="adj3" fmla="val 10428451"/>
                    <a:gd name="adj4" fmla="val 6925393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8" name="Freeform 27"/>
                <p:cNvSpPr/>
                <p:nvPr/>
              </p:nvSpPr>
              <p:spPr>
                <a:xfrm>
                  <a:off x="5481555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marL="0" marR="0" lvl="0" indent="0" algn="ctr" defTabSz="2400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9" name="Circular Arrow 28"/>
                <p:cNvSpPr/>
                <p:nvPr/>
              </p:nvSpPr>
              <p:spPr>
                <a:xfrm>
                  <a:off x="5760396" y="3939666"/>
                  <a:ext cx="1690435" cy="2030989"/>
                </a:xfrm>
                <a:prstGeom prst="circularArrow">
                  <a:avLst>
                    <a:gd name="adj1" fmla="val 9215"/>
                    <a:gd name="adj2" fmla="val 576059"/>
                    <a:gd name="adj3" fmla="val 17939019"/>
                    <a:gd name="adj4" fmla="val 14501679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</p:grpSp>
        </p:grpSp>
        <p:sp>
          <p:nvSpPr>
            <p:cNvPr id="30" name="Oval 35"/>
            <p:cNvSpPr/>
            <p:nvPr/>
          </p:nvSpPr>
          <p:spPr bwMode="auto">
            <a:xfrm>
              <a:off x="500757" y="6165091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72496" y="5891428"/>
              <a:ext cx="1184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Process Locator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21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Migration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DE" b="1" dirty="0" smtClean="0"/>
              <a:t>Migrationsansätze und Verwendung</a:t>
            </a:r>
          </a:p>
          <a:p>
            <a:endParaRPr lang="de-DE" dirty="0" smtClean="0"/>
          </a:p>
          <a:p>
            <a:r>
              <a:rPr lang="de-DE" dirty="0"/>
              <a:t>alle vorgestellten Ansätze fügen sich in bestehende Strukturen </a:t>
            </a:r>
            <a:r>
              <a:rPr lang="de-DE" dirty="0" smtClean="0"/>
              <a:t>                                           ein </a:t>
            </a:r>
            <a:r>
              <a:rPr lang="de-DE" dirty="0"/>
              <a:t>und können gemischt mit klassischen Methoden verwendet </a:t>
            </a:r>
            <a:r>
              <a:rPr lang="de-DE" dirty="0" smtClean="0"/>
              <a:t>                                werden</a:t>
            </a:r>
          </a:p>
          <a:p>
            <a:endParaRPr lang="de-DE" dirty="0"/>
          </a:p>
          <a:p>
            <a:r>
              <a:rPr lang="de-DE" dirty="0"/>
              <a:t>Ansätze sind unabhängig voneinander. Sie ergänzen sich, aber </a:t>
            </a:r>
            <a:r>
              <a:rPr lang="de-DE" dirty="0" smtClean="0"/>
              <a:t>                                            man </a:t>
            </a:r>
            <a:r>
              <a:rPr lang="de-DE" dirty="0"/>
              <a:t>kann sie auch einzeln </a:t>
            </a:r>
            <a:r>
              <a:rPr lang="de-DE" dirty="0" smtClean="0"/>
              <a:t>verwenden</a:t>
            </a:r>
          </a:p>
          <a:p>
            <a:endParaRPr lang="de-DE" dirty="0"/>
          </a:p>
          <a:p>
            <a:r>
              <a:rPr lang="de-DE" dirty="0"/>
              <a:t>kein Framework, sondern Toolkit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30B3-0DAE-4823-83CA-F17D63C0375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06.06.2012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Agile SharePoint-Entwicklung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7809808" y="5338341"/>
            <a:ext cx="1184940" cy="842809"/>
            <a:chOff x="72496" y="5891428"/>
            <a:chExt cx="1184940" cy="842809"/>
          </a:xfrm>
        </p:grpSpPr>
        <p:grpSp>
          <p:nvGrpSpPr>
            <p:cNvPr id="26" name="Group 20"/>
            <p:cNvGrpSpPr>
              <a:grpSpLocks noChangeAspect="1"/>
            </p:cNvGrpSpPr>
            <p:nvPr/>
          </p:nvGrpSpPr>
          <p:grpSpPr>
            <a:xfrm>
              <a:off x="316495" y="6179460"/>
              <a:ext cx="690402" cy="554777"/>
              <a:chOff x="2234433" y="2014436"/>
              <a:chExt cx="5165617" cy="4150868"/>
            </a:xfrm>
          </p:grpSpPr>
          <p:grpSp>
            <p:nvGrpSpPr>
              <p:cNvPr id="29" name="Group 21"/>
              <p:cNvGrpSpPr/>
              <p:nvPr/>
            </p:nvGrpSpPr>
            <p:grpSpPr>
              <a:xfrm rot="17892723">
                <a:off x="2455749" y="1793120"/>
                <a:ext cx="3622375" cy="4065008"/>
                <a:chOff x="2760812" y="1598769"/>
                <a:chExt cx="3622375" cy="4065008"/>
              </a:xfrm>
            </p:grpSpPr>
            <p:sp>
              <p:nvSpPr>
                <p:cNvPr id="37" name="Freeform 29"/>
                <p:cNvSpPr/>
                <p:nvPr/>
              </p:nvSpPr>
              <p:spPr>
                <a:xfrm rot="3707277">
                  <a:off x="5061913" y="2347171"/>
                  <a:ext cx="1640226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8" name="Circular Arrow 30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7986"/>
                    <a:gd name="adj2" fmla="val 576426"/>
                    <a:gd name="adj3" fmla="val 3836017"/>
                    <a:gd name="adj4" fmla="val 21079189"/>
                    <a:gd name="adj5" fmla="val 9627"/>
                  </a:avLst>
                </a:prstGeom>
                <a:solidFill>
                  <a:srgbClr val="808080"/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9" name="Freeform 31"/>
                <p:cNvSpPr/>
                <p:nvPr/>
              </p:nvSpPr>
              <p:spPr>
                <a:xfrm rot="3707277">
                  <a:off x="3805535" y="4537312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0" name="Circular Arrow 32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9574"/>
                    <a:gd name="adj2" fmla="val 576426"/>
                    <a:gd name="adj3" fmla="val 10815196"/>
                    <a:gd name="adj4" fmla="val 6567710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41" name="Freeform 33"/>
                <p:cNvSpPr/>
                <p:nvPr/>
              </p:nvSpPr>
              <p:spPr>
                <a:xfrm rot="3707277">
                  <a:off x="2517447" y="2306278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2" name="Circular Arrow 34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8460"/>
                    <a:gd name="adj2" fmla="val 576426"/>
                    <a:gd name="adj3" fmla="val 18044237"/>
                    <a:gd name="adj4" fmla="val 13674333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</p:grpSp>
          <p:grpSp>
            <p:nvGrpSpPr>
              <p:cNvPr id="30" name="Group 22"/>
              <p:cNvGrpSpPr/>
              <p:nvPr/>
            </p:nvGrpSpPr>
            <p:grpSpPr>
              <a:xfrm>
                <a:off x="5096446" y="3931731"/>
                <a:ext cx="2303604" cy="2233573"/>
                <a:chOff x="5481555" y="3939666"/>
                <a:chExt cx="2303604" cy="2233573"/>
              </a:xfrm>
            </p:grpSpPr>
            <p:sp>
              <p:nvSpPr>
                <p:cNvPr id="31" name="Freeform 23"/>
                <p:cNvSpPr/>
                <p:nvPr/>
              </p:nvSpPr>
              <p:spPr>
                <a:xfrm>
                  <a:off x="6926126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2" name="Circular Arrow 24"/>
                <p:cNvSpPr/>
                <p:nvPr/>
              </p:nvSpPr>
              <p:spPr>
                <a:xfrm>
                  <a:off x="5617863" y="4010933"/>
                  <a:ext cx="2030988" cy="2030989"/>
                </a:xfrm>
                <a:prstGeom prst="circularArrow">
                  <a:avLst>
                    <a:gd name="adj1" fmla="val 9572"/>
                    <a:gd name="adj2" fmla="val 576059"/>
                    <a:gd name="adj3" fmla="val 2688001"/>
                    <a:gd name="adj4" fmla="val 20822857"/>
                    <a:gd name="adj5" fmla="val 9622"/>
                  </a:avLst>
                </a:prstGeom>
                <a:solidFill>
                  <a:srgbClr val="FFFFFF">
                    <a:lumMod val="75000"/>
                  </a:srgbClr>
                </a:solidFill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3" name="Freeform 25"/>
                <p:cNvSpPr/>
                <p:nvPr/>
              </p:nvSpPr>
              <p:spPr>
                <a:xfrm>
                  <a:off x="6029675" y="5428281"/>
                  <a:ext cx="1349889" cy="744958"/>
                </a:xfrm>
                <a:custGeom>
                  <a:avLst/>
                  <a:gdLst>
                    <a:gd name="connsiteX0" fmla="*/ 0 w 1349893"/>
                    <a:gd name="connsiteY0" fmla="*/ 0 h 744962"/>
                    <a:gd name="connsiteX1" fmla="*/ 1349893 w 1349893"/>
                    <a:gd name="connsiteY1" fmla="*/ 0 h 744962"/>
                    <a:gd name="connsiteX2" fmla="*/ 1349893 w 1349893"/>
                    <a:gd name="connsiteY2" fmla="*/ 744962 h 744962"/>
                    <a:gd name="connsiteX3" fmla="*/ 0 w 1349893"/>
                    <a:gd name="connsiteY3" fmla="*/ 744962 h 744962"/>
                    <a:gd name="connsiteX4" fmla="*/ 0 w 1349893"/>
                    <a:gd name="connsiteY4" fmla="*/ 0 h 74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9893" h="744962">
                      <a:moveTo>
                        <a:pt x="0" y="0"/>
                      </a:moveTo>
                      <a:lnTo>
                        <a:pt x="1349893" y="0"/>
                      </a:lnTo>
                      <a:lnTo>
                        <a:pt x="1349893" y="744962"/>
                      </a:lnTo>
                      <a:lnTo>
                        <a:pt x="0" y="7449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4" name="Circular Arrow 26"/>
                <p:cNvSpPr/>
                <p:nvPr/>
              </p:nvSpPr>
              <p:spPr>
                <a:xfrm>
                  <a:off x="5689130" y="4010933"/>
                  <a:ext cx="2030988" cy="2030989"/>
                </a:xfrm>
                <a:prstGeom prst="circularArrow">
                  <a:avLst>
                    <a:gd name="adj1" fmla="val 9877"/>
                    <a:gd name="adj2" fmla="val 576059"/>
                    <a:gd name="adj3" fmla="val 10428451"/>
                    <a:gd name="adj4" fmla="val 6925393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5" name="Freeform 27"/>
                <p:cNvSpPr/>
                <p:nvPr/>
              </p:nvSpPr>
              <p:spPr>
                <a:xfrm>
                  <a:off x="5481555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marL="0" marR="0" lvl="0" indent="0" algn="ctr" defTabSz="2400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6" name="Circular Arrow 28"/>
                <p:cNvSpPr/>
                <p:nvPr/>
              </p:nvSpPr>
              <p:spPr>
                <a:xfrm>
                  <a:off x="5760396" y="3939666"/>
                  <a:ext cx="1690435" cy="2030989"/>
                </a:xfrm>
                <a:prstGeom prst="circularArrow">
                  <a:avLst>
                    <a:gd name="adj1" fmla="val 9215"/>
                    <a:gd name="adj2" fmla="val 576059"/>
                    <a:gd name="adj3" fmla="val 17939019"/>
                    <a:gd name="adj4" fmla="val 14501679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</p:grpSp>
        </p:grpSp>
        <p:sp>
          <p:nvSpPr>
            <p:cNvPr id="27" name="Oval 35"/>
            <p:cNvSpPr/>
            <p:nvPr/>
          </p:nvSpPr>
          <p:spPr bwMode="auto">
            <a:xfrm>
              <a:off x="500757" y="6165091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72496" y="5891428"/>
              <a:ext cx="1184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Process Locator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7632000" y="864000"/>
            <a:ext cx="1315552" cy="1420617"/>
            <a:chOff x="6223238" y="4877670"/>
            <a:chExt cx="1315552" cy="1420617"/>
          </a:xfrm>
        </p:grpSpPr>
        <p:sp>
          <p:nvSpPr>
            <p:cNvPr id="44" name="Textfeld 43"/>
            <p:cNvSpPr txBox="1"/>
            <p:nvPr/>
          </p:nvSpPr>
          <p:spPr>
            <a:xfrm>
              <a:off x="6342849" y="6021288"/>
              <a:ext cx="9781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solidFill>
                    <a:schemeClr val="bg2"/>
                  </a:solidFill>
                </a:rPr>
                <a:t>Kommentar</a:t>
              </a:r>
              <a:endParaRPr lang="de-DE" sz="1200" dirty="0">
                <a:solidFill>
                  <a:schemeClr val="bg2"/>
                </a:solidFill>
              </a:endParaRPr>
            </a:p>
          </p:txBody>
        </p:sp>
        <p:pic>
          <p:nvPicPr>
            <p:cNvPr id="45" name="Picture 4" descr="D:\adesso AG\adesso Proposal Management\Grafikpool (Rohdaten)\Fotolia_19042070_V.svg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5" t="5357" r="-434" b="12308"/>
            <a:stretch/>
          </p:blipFill>
          <p:spPr bwMode="auto">
            <a:xfrm>
              <a:off x="6223238" y="4877670"/>
              <a:ext cx="1315552" cy="1178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Abgerundete rechteckige Legende 45"/>
            <p:cNvSpPr/>
            <p:nvPr/>
          </p:nvSpPr>
          <p:spPr bwMode="auto">
            <a:xfrm>
              <a:off x="6747098" y="5286085"/>
              <a:ext cx="561206" cy="305029"/>
            </a:xfrm>
            <a:prstGeom prst="wedgeRoundRectCallout">
              <a:avLst>
                <a:gd name="adj1" fmla="val -104610"/>
                <a:gd name="adj2" fmla="val 63843"/>
                <a:gd name="adj3" fmla="val 16667"/>
              </a:avLst>
            </a:prstGeom>
            <a:solidFill>
              <a:schemeClr val="bg1"/>
            </a:solidFill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b="1" dirty="0" smtClean="0"/>
                <a:t>! ! !</a:t>
              </a:r>
              <a:endPara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42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Implementierung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DE" b="1" dirty="0" smtClean="0"/>
              <a:t>Implementierung mittels Fluom / Code</a:t>
            </a:r>
          </a:p>
          <a:p>
            <a:endParaRPr lang="de-DE" dirty="0" smtClean="0"/>
          </a:p>
          <a:p>
            <a:r>
              <a:rPr lang="de-DE" dirty="0"/>
              <a:t>Ansätze implementiert in </a:t>
            </a:r>
            <a:r>
              <a:rPr lang="de-DE" dirty="0" smtClean="0"/>
              <a:t>Fluom</a:t>
            </a:r>
          </a:p>
          <a:p>
            <a:endParaRPr lang="de-DE" dirty="0"/>
          </a:p>
          <a:p>
            <a:r>
              <a:rPr lang="de-DE" dirty="0"/>
              <a:t>vergleichsweise dünne Schicht</a:t>
            </a:r>
            <a:br>
              <a:rPr lang="de-DE" dirty="0"/>
            </a:br>
            <a:r>
              <a:rPr lang="de-DE" dirty="0" smtClean="0"/>
              <a:t>	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smtClean="0"/>
              <a:t>Ideen </a:t>
            </a:r>
            <a:r>
              <a:rPr lang="de-DE" dirty="0"/>
              <a:t>auch in eigenem Code umsetzbar,  </a:t>
            </a:r>
            <a:r>
              <a:rPr lang="de-DE" dirty="0" smtClean="0"/>
              <a:t>                                           	       	     falls </a:t>
            </a:r>
            <a:r>
              <a:rPr lang="de-DE" dirty="0"/>
              <a:t>kein externer Code zulässig ist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30B3-0DAE-4823-83CA-F17D63C0375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06.06.2012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Agile SharePoint-Entwicklung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7809808" y="5338341"/>
            <a:ext cx="1184940" cy="842809"/>
            <a:chOff x="72496" y="5891428"/>
            <a:chExt cx="1184940" cy="842809"/>
          </a:xfrm>
        </p:grpSpPr>
        <p:grpSp>
          <p:nvGrpSpPr>
            <p:cNvPr id="26" name="Group 20"/>
            <p:cNvGrpSpPr>
              <a:grpSpLocks noChangeAspect="1"/>
            </p:cNvGrpSpPr>
            <p:nvPr/>
          </p:nvGrpSpPr>
          <p:grpSpPr>
            <a:xfrm>
              <a:off x="316495" y="6179460"/>
              <a:ext cx="690402" cy="554777"/>
              <a:chOff x="2234433" y="2014436"/>
              <a:chExt cx="5165617" cy="4150868"/>
            </a:xfrm>
          </p:grpSpPr>
          <p:grpSp>
            <p:nvGrpSpPr>
              <p:cNvPr id="29" name="Group 21"/>
              <p:cNvGrpSpPr/>
              <p:nvPr/>
            </p:nvGrpSpPr>
            <p:grpSpPr>
              <a:xfrm rot="17892723">
                <a:off x="2455749" y="1793120"/>
                <a:ext cx="3622375" cy="4065008"/>
                <a:chOff x="2760812" y="1598769"/>
                <a:chExt cx="3622375" cy="4065008"/>
              </a:xfrm>
            </p:grpSpPr>
            <p:sp>
              <p:nvSpPr>
                <p:cNvPr id="37" name="Freeform 29"/>
                <p:cNvSpPr/>
                <p:nvPr/>
              </p:nvSpPr>
              <p:spPr>
                <a:xfrm rot="3707277">
                  <a:off x="5061913" y="2347171"/>
                  <a:ext cx="1640226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8" name="Circular Arrow 30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7986"/>
                    <a:gd name="adj2" fmla="val 576426"/>
                    <a:gd name="adj3" fmla="val 3836017"/>
                    <a:gd name="adj4" fmla="val 21079189"/>
                    <a:gd name="adj5" fmla="val 9627"/>
                  </a:avLst>
                </a:prstGeom>
                <a:solidFill>
                  <a:srgbClr val="808080"/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9" name="Freeform 31"/>
                <p:cNvSpPr/>
                <p:nvPr/>
              </p:nvSpPr>
              <p:spPr>
                <a:xfrm rot="3707277">
                  <a:off x="3805535" y="4537312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0" name="Circular Arrow 32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9574"/>
                    <a:gd name="adj2" fmla="val 576426"/>
                    <a:gd name="adj3" fmla="val 10815196"/>
                    <a:gd name="adj4" fmla="val 6567710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41" name="Freeform 33"/>
                <p:cNvSpPr/>
                <p:nvPr/>
              </p:nvSpPr>
              <p:spPr>
                <a:xfrm rot="3707277">
                  <a:off x="2517447" y="2306278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2" name="Circular Arrow 34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8460"/>
                    <a:gd name="adj2" fmla="val 576426"/>
                    <a:gd name="adj3" fmla="val 18044237"/>
                    <a:gd name="adj4" fmla="val 13674333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</p:grpSp>
          <p:grpSp>
            <p:nvGrpSpPr>
              <p:cNvPr id="30" name="Group 22"/>
              <p:cNvGrpSpPr/>
              <p:nvPr/>
            </p:nvGrpSpPr>
            <p:grpSpPr>
              <a:xfrm>
                <a:off x="5096446" y="3931731"/>
                <a:ext cx="2303604" cy="2233573"/>
                <a:chOff x="5481555" y="3939666"/>
                <a:chExt cx="2303604" cy="2233573"/>
              </a:xfrm>
            </p:grpSpPr>
            <p:sp>
              <p:nvSpPr>
                <p:cNvPr id="31" name="Freeform 23"/>
                <p:cNvSpPr/>
                <p:nvPr/>
              </p:nvSpPr>
              <p:spPr>
                <a:xfrm>
                  <a:off x="6926126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2" name="Circular Arrow 24"/>
                <p:cNvSpPr/>
                <p:nvPr/>
              </p:nvSpPr>
              <p:spPr>
                <a:xfrm>
                  <a:off x="5617863" y="4010933"/>
                  <a:ext cx="2030988" cy="2030989"/>
                </a:xfrm>
                <a:prstGeom prst="circularArrow">
                  <a:avLst>
                    <a:gd name="adj1" fmla="val 9572"/>
                    <a:gd name="adj2" fmla="val 576059"/>
                    <a:gd name="adj3" fmla="val 2688001"/>
                    <a:gd name="adj4" fmla="val 20822857"/>
                    <a:gd name="adj5" fmla="val 9622"/>
                  </a:avLst>
                </a:prstGeom>
                <a:solidFill>
                  <a:srgbClr val="FFFFFF">
                    <a:lumMod val="75000"/>
                  </a:srgbClr>
                </a:solidFill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3" name="Freeform 25"/>
                <p:cNvSpPr/>
                <p:nvPr/>
              </p:nvSpPr>
              <p:spPr>
                <a:xfrm>
                  <a:off x="6029675" y="5428281"/>
                  <a:ext cx="1349889" cy="744958"/>
                </a:xfrm>
                <a:custGeom>
                  <a:avLst/>
                  <a:gdLst>
                    <a:gd name="connsiteX0" fmla="*/ 0 w 1349893"/>
                    <a:gd name="connsiteY0" fmla="*/ 0 h 744962"/>
                    <a:gd name="connsiteX1" fmla="*/ 1349893 w 1349893"/>
                    <a:gd name="connsiteY1" fmla="*/ 0 h 744962"/>
                    <a:gd name="connsiteX2" fmla="*/ 1349893 w 1349893"/>
                    <a:gd name="connsiteY2" fmla="*/ 744962 h 744962"/>
                    <a:gd name="connsiteX3" fmla="*/ 0 w 1349893"/>
                    <a:gd name="connsiteY3" fmla="*/ 744962 h 744962"/>
                    <a:gd name="connsiteX4" fmla="*/ 0 w 1349893"/>
                    <a:gd name="connsiteY4" fmla="*/ 0 h 74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9893" h="744962">
                      <a:moveTo>
                        <a:pt x="0" y="0"/>
                      </a:moveTo>
                      <a:lnTo>
                        <a:pt x="1349893" y="0"/>
                      </a:lnTo>
                      <a:lnTo>
                        <a:pt x="1349893" y="744962"/>
                      </a:lnTo>
                      <a:lnTo>
                        <a:pt x="0" y="7449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4" name="Circular Arrow 26"/>
                <p:cNvSpPr/>
                <p:nvPr/>
              </p:nvSpPr>
              <p:spPr>
                <a:xfrm>
                  <a:off x="5689130" y="4010933"/>
                  <a:ext cx="2030988" cy="2030989"/>
                </a:xfrm>
                <a:prstGeom prst="circularArrow">
                  <a:avLst>
                    <a:gd name="adj1" fmla="val 9877"/>
                    <a:gd name="adj2" fmla="val 576059"/>
                    <a:gd name="adj3" fmla="val 10428451"/>
                    <a:gd name="adj4" fmla="val 6925393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5" name="Freeform 27"/>
                <p:cNvSpPr/>
                <p:nvPr/>
              </p:nvSpPr>
              <p:spPr>
                <a:xfrm>
                  <a:off x="5481555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marL="0" marR="0" lvl="0" indent="0" algn="ctr" defTabSz="2400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6" name="Circular Arrow 28"/>
                <p:cNvSpPr/>
                <p:nvPr/>
              </p:nvSpPr>
              <p:spPr>
                <a:xfrm>
                  <a:off x="5760396" y="3939666"/>
                  <a:ext cx="1690435" cy="2030989"/>
                </a:xfrm>
                <a:prstGeom prst="circularArrow">
                  <a:avLst>
                    <a:gd name="adj1" fmla="val 9215"/>
                    <a:gd name="adj2" fmla="val 576059"/>
                    <a:gd name="adj3" fmla="val 17939019"/>
                    <a:gd name="adj4" fmla="val 14501679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</p:grpSp>
        </p:grpSp>
        <p:sp>
          <p:nvSpPr>
            <p:cNvPr id="27" name="Oval 35"/>
            <p:cNvSpPr/>
            <p:nvPr/>
          </p:nvSpPr>
          <p:spPr bwMode="auto">
            <a:xfrm>
              <a:off x="500757" y="6165091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72496" y="5891428"/>
              <a:ext cx="1184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Process Locator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7632000" y="864000"/>
            <a:ext cx="1315552" cy="1420617"/>
            <a:chOff x="6223238" y="4877670"/>
            <a:chExt cx="1315552" cy="1420617"/>
          </a:xfrm>
        </p:grpSpPr>
        <p:sp>
          <p:nvSpPr>
            <p:cNvPr id="44" name="Textfeld 43"/>
            <p:cNvSpPr txBox="1"/>
            <p:nvPr/>
          </p:nvSpPr>
          <p:spPr>
            <a:xfrm>
              <a:off x="6342849" y="6021288"/>
              <a:ext cx="9781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solidFill>
                    <a:schemeClr val="bg2"/>
                  </a:solidFill>
                </a:rPr>
                <a:t>Kommentar</a:t>
              </a:r>
              <a:endParaRPr lang="de-DE" sz="1200" dirty="0">
                <a:solidFill>
                  <a:schemeClr val="bg2"/>
                </a:solidFill>
              </a:endParaRPr>
            </a:p>
          </p:txBody>
        </p:sp>
        <p:pic>
          <p:nvPicPr>
            <p:cNvPr id="45" name="Picture 4" descr="D:\adesso AG\adesso Proposal Management\Grafikpool (Rohdaten)\Fotolia_19042070_V.svg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5" t="5357" r="-434" b="12308"/>
            <a:stretch/>
          </p:blipFill>
          <p:spPr bwMode="auto">
            <a:xfrm>
              <a:off x="6223238" y="4877670"/>
              <a:ext cx="1315552" cy="1178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Abgerundete rechteckige Legende 45"/>
            <p:cNvSpPr/>
            <p:nvPr/>
          </p:nvSpPr>
          <p:spPr bwMode="auto">
            <a:xfrm>
              <a:off x="6747098" y="5286085"/>
              <a:ext cx="561206" cy="305029"/>
            </a:xfrm>
            <a:prstGeom prst="wedgeRoundRectCallout">
              <a:avLst>
                <a:gd name="adj1" fmla="val -104610"/>
                <a:gd name="adj2" fmla="val 63843"/>
                <a:gd name="adj3" fmla="val 16667"/>
              </a:avLst>
            </a:prstGeom>
            <a:solidFill>
              <a:schemeClr val="bg1"/>
            </a:solidFill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b="1" dirty="0" smtClean="0"/>
                <a:t>! ! !</a:t>
              </a:r>
              <a:endPara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42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Iterationen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30B3-0DAE-4823-83CA-F17D63C0375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06.06.2012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Agile SharePoint-Entwicklung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7809808" y="5338341"/>
            <a:ext cx="1184940" cy="842809"/>
            <a:chOff x="72496" y="5891428"/>
            <a:chExt cx="1184940" cy="842809"/>
          </a:xfrm>
        </p:grpSpPr>
        <p:grpSp>
          <p:nvGrpSpPr>
            <p:cNvPr id="8" name="Group 20"/>
            <p:cNvGrpSpPr>
              <a:grpSpLocks noChangeAspect="1"/>
            </p:cNvGrpSpPr>
            <p:nvPr/>
          </p:nvGrpSpPr>
          <p:grpSpPr>
            <a:xfrm>
              <a:off x="316495" y="6179460"/>
              <a:ext cx="690402" cy="554777"/>
              <a:chOff x="2234433" y="2014436"/>
              <a:chExt cx="5165617" cy="4150868"/>
            </a:xfrm>
          </p:grpSpPr>
          <p:grpSp>
            <p:nvGrpSpPr>
              <p:cNvPr id="11" name="Group 21"/>
              <p:cNvGrpSpPr/>
              <p:nvPr/>
            </p:nvGrpSpPr>
            <p:grpSpPr>
              <a:xfrm rot="17892723">
                <a:off x="2455749" y="1793120"/>
                <a:ext cx="3622375" cy="4065008"/>
                <a:chOff x="2760812" y="1598769"/>
                <a:chExt cx="3622375" cy="4065008"/>
              </a:xfrm>
            </p:grpSpPr>
            <p:sp>
              <p:nvSpPr>
                <p:cNvPr id="19" name="Freeform 29"/>
                <p:cNvSpPr/>
                <p:nvPr/>
              </p:nvSpPr>
              <p:spPr>
                <a:xfrm rot="3707277">
                  <a:off x="5061913" y="2347171"/>
                  <a:ext cx="1640226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0" name="Circular Arrow 30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7986"/>
                    <a:gd name="adj2" fmla="val 576426"/>
                    <a:gd name="adj3" fmla="val 3836017"/>
                    <a:gd name="adj4" fmla="val 21079189"/>
                    <a:gd name="adj5" fmla="val 9627"/>
                  </a:avLst>
                </a:prstGeom>
                <a:solidFill>
                  <a:srgbClr val="808080"/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21" name="Freeform 31"/>
                <p:cNvSpPr/>
                <p:nvPr/>
              </p:nvSpPr>
              <p:spPr>
                <a:xfrm rot="3707277">
                  <a:off x="3805535" y="4537312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2" name="Circular Arrow 32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9574"/>
                    <a:gd name="adj2" fmla="val 576426"/>
                    <a:gd name="adj3" fmla="val 10815196"/>
                    <a:gd name="adj4" fmla="val 6567710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23" name="Freeform 33"/>
                <p:cNvSpPr/>
                <p:nvPr/>
              </p:nvSpPr>
              <p:spPr>
                <a:xfrm rot="3707277">
                  <a:off x="2517447" y="2306278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4" name="Circular Arrow 34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8460"/>
                    <a:gd name="adj2" fmla="val 576426"/>
                    <a:gd name="adj3" fmla="val 18044237"/>
                    <a:gd name="adj4" fmla="val 13674333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</p:grpSp>
          <p:grpSp>
            <p:nvGrpSpPr>
              <p:cNvPr id="12" name="Group 22"/>
              <p:cNvGrpSpPr/>
              <p:nvPr/>
            </p:nvGrpSpPr>
            <p:grpSpPr>
              <a:xfrm>
                <a:off x="5096446" y="3931731"/>
                <a:ext cx="2303604" cy="2233573"/>
                <a:chOff x="5481555" y="3939666"/>
                <a:chExt cx="2303604" cy="2233573"/>
              </a:xfrm>
            </p:grpSpPr>
            <p:sp>
              <p:nvSpPr>
                <p:cNvPr id="13" name="Freeform 23"/>
                <p:cNvSpPr/>
                <p:nvPr/>
              </p:nvSpPr>
              <p:spPr>
                <a:xfrm>
                  <a:off x="6926126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4" name="Circular Arrow 24"/>
                <p:cNvSpPr/>
                <p:nvPr/>
              </p:nvSpPr>
              <p:spPr>
                <a:xfrm>
                  <a:off x="5617863" y="4010933"/>
                  <a:ext cx="2030988" cy="2030989"/>
                </a:xfrm>
                <a:prstGeom prst="circularArrow">
                  <a:avLst>
                    <a:gd name="adj1" fmla="val 9572"/>
                    <a:gd name="adj2" fmla="val 576059"/>
                    <a:gd name="adj3" fmla="val 2688001"/>
                    <a:gd name="adj4" fmla="val 20822857"/>
                    <a:gd name="adj5" fmla="val 9622"/>
                  </a:avLst>
                </a:prstGeom>
                <a:solidFill>
                  <a:srgbClr val="FFFFFF">
                    <a:lumMod val="75000"/>
                  </a:srgbClr>
                </a:solidFill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15" name="Freeform 25"/>
                <p:cNvSpPr/>
                <p:nvPr/>
              </p:nvSpPr>
              <p:spPr>
                <a:xfrm>
                  <a:off x="6029675" y="5428281"/>
                  <a:ext cx="1349889" cy="744958"/>
                </a:xfrm>
                <a:custGeom>
                  <a:avLst/>
                  <a:gdLst>
                    <a:gd name="connsiteX0" fmla="*/ 0 w 1349893"/>
                    <a:gd name="connsiteY0" fmla="*/ 0 h 744962"/>
                    <a:gd name="connsiteX1" fmla="*/ 1349893 w 1349893"/>
                    <a:gd name="connsiteY1" fmla="*/ 0 h 744962"/>
                    <a:gd name="connsiteX2" fmla="*/ 1349893 w 1349893"/>
                    <a:gd name="connsiteY2" fmla="*/ 744962 h 744962"/>
                    <a:gd name="connsiteX3" fmla="*/ 0 w 1349893"/>
                    <a:gd name="connsiteY3" fmla="*/ 744962 h 744962"/>
                    <a:gd name="connsiteX4" fmla="*/ 0 w 1349893"/>
                    <a:gd name="connsiteY4" fmla="*/ 0 h 74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9893" h="744962">
                      <a:moveTo>
                        <a:pt x="0" y="0"/>
                      </a:moveTo>
                      <a:lnTo>
                        <a:pt x="1349893" y="0"/>
                      </a:lnTo>
                      <a:lnTo>
                        <a:pt x="1349893" y="744962"/>
                      </a:lnTo>
                      <a:lnTo>
                        <a:pt x="0" y="7449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6" name="Circular Arrow 26"/>
                <p:cNvSpPr/>
                <p:nvPr/>
              </p:nvSpPr>
              <p:spPr>
                <a:xfrm>
                  <a:off x="5689130" y="4010933"/>
                  <a:ext cx="2030988" cy="2030989"/>
                </a:xfrm>
                <a:prstGeom prst="circularArrow">
                  <a:avLst>
                    <a:gd name="adj1" fmla="val 9877"/>
                    <a:gd name="adj2" fmla="val 576059"/>
                    <a:gd name="adj3" fmla="val 10428451"/>
                    <a:gd name="adj4" fmla="val 6925393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17" name="Freeform 27"/>
                <p:cNvSpPr/>
                <p:nvPr/>
              </p:nvSpPr>
              <p:spPr>
                <a:xfrm>
                  <a:off x="5481555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marL="0" marR="0" lvl="0" indent="0" algn="ctr" defTabSz="2400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8" name="Circular Arrow 28"/>
                <p:cNvSpPr/>
                <p:nvPr/>
              </p:nvSpPr>
              <p:spPr>
                <a:xfrm>
                  <a:off x="5760396" y="3939666"/>
                  <a:ext cx="1690435" cy="2030989"/>
                </a:xfrm>
                <a:prstGeom prst="circularArrow">
                  <a:avLst>
                    <a:gd name="adj1" fmla="val 9215"/>
                    <a:gd name="adj2" fmla="val 576059"/>
                    <a:gd name="adj3" fmla="val 17939019"/>
                    <a:gd name="adj4" fmla="val 14501679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</p:grpSp>
        </p:grpSp>
        <p:sp>
          <p:nvSpPr>
            <p:cNvPr id="9" name="Oval 35"/>
            <p:cNvSpPr/>
            <p:nvPr/>
          </p:nvSpPr>
          <p:spPr bwMode="auto">
            <a:xfrm>
              <a:off x="687128" y="6446279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2496" y="5891428"/>
              <a:ext cx="1184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Process Locator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6" name="Group 23"/>
          <p:cNvGrpSpPr/>
          <p:nvPr/>
        </p:nvGrpSpPr>
        <p:grpSpPr>
          <a:xfrm>
            <a:off x="1835696" y="1208472"/>
            <a:ext cx="5165617" cy="4150868"/>
            <a:chOff x="2718751" y="2014436"/>
            <a:chExt cx="5165617" cy="4150868"/>
          </a:xfrm>
        </p:grpSpPr>
        <p:grpSp>
          <p:nvGrpSpPr>
            <p:cNvPr id="27" name="Group 8"/>
            <p:cNvGrpSpPr/>
            <p:nvPr/>
          </p:nvGrpSpPr>
          <p:grpSpPr>
            <a:xfrm rot="17892723">
              <a:off x="2940067" y="1793120"/>
              <a:ext cx="3622375" cy="4065008"/>
              <a:chOff x="2760812" y="1598769"/>
              <a:chExt cx="3622375" cy="4065008"/>
            </a:xfrm>
          </p:grpSpPr>
          <p:sp>
            <p:nvSpPr>
              <p:cNvPr id="35" name="Freeform 9"/>
              <p:cNvSpPr/>
              <p:nvPr/>
            </p:nvSpPr>
            <p:spPr>
              <a:xfrm rot="3707277">
                <a:off x="5061913" y="2347171"/>
                <a:ext cx="1640226" cy="720001"/>
              </a:xfrm>
              <a:custGeom>
                <a:avLst/>
                <a:gdLst>
                  <a:gd name="connsiteX0" fmla="*/ 0 w 1532929"/>
                  <a:gd name="connsiteY0" fmla="*/ 0 h 720001"/>
                  <a:gd name="connsiteX1" fmla="*/ 1532929 w 1532929"/>
                  <a:gd name="connsiteY1" fmla="*/ 0 h 720001"/>
                  <a:gd name="connsiteX2" fmla="*/ 1532929 w 1532929"/>
                  <a:gd name="connsiteY2" fmla="*/ 720001 h 720001"/>
                  <a:gd name="connsiteX3" fmla="*/ 0 w 1532929"/>
                  <a:gd name="connsiteY3" fmla="*/ 720001 h 720001"/>
                  <a:gd name="connsiteX4" fmla="*/ 0 w 1532929"/>
                  <a:gd name="connsiteY4" fmla="*/ 0 h 72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2929" h="720001">
                    <a:moveTo>
                      <a:pt x="0" y="0"/>
                    </a:moveTo>
                    <a:lnTo>
                      <a:pt x="1532929" y="0"/>
                    </a:lnTo>
                    <a:lnTo>
                      <a:pt x="1532929" y="720001"/>
                    </a:lnTo>
                    <a:lnTo>
                      <a:pt x="0" y="72000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2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2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kern="1200" dirty="0" smtClean="0"/>
                  <a:t>PLAN</a:t>
                </a:r>
                <a:endParaRPr lang="en-US" kern="1200" dirty="0"/>
              </a:p>
            </p:txBody>
          </p:sp>
          <p:sp>
            <p:nvSpPr>
              <p:cNvPr id="36" name="Circular Arrow 10"/>
              <p:cNvSpPr/>
              <p:nvPr/>
            </p:nvSpPr>
            <p:spPr>
              <a:xfrm>
                <a:off x="2760812" y="1598769"/>
                <a:ext cx="3622375" cy="3622375"/>
              </a:xfrm>
              <a:prstGeom prst="circularArrow">
                <a:avLst>
                  <a:gd name="adj1" fmla="val 7986"/>
                  <a:gd name="adj2" fmla="val 576426"/>
                  <a:gd name="adj3" fmla="val 3836017"/>
                  <a:gd name="adj4" fmla="val 287551"/>
                  <a:gd name="adj5" fmla="val 9627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Freeform 11"/>
              <p:cNvSpPr/>
              <p:nvPr/>
            </p:nvSpPr>
            <p:spPr>
              <a:xfrm rot="3707277">
                <a:off x="3805535" y="4537312"/>
                <a:ext cx="1532929" cy="720001"/>
              </a:xfrm>
              <a:custGeom>
                <a:avLst/>
                <a:gdLst>
                  <a:gd name="connsiteX0" fmla="*/ 0 w 1532929"/>
                  <a:gd name="connsiteY0" fmla="*/ 0 h 720001"/>
                  <a:gd name="connsiteX1" fmla="*/ 1532929 w 1532929"/>
                  <a:gd name="connsiteY1" fmla="*/ 0 h 720001"/>
                  <a:gd name="connsiteX2" fmla="*/ 1532929 w 1532929"/>
                  <a:gd name="connsiteY2" fmla="*/ 720001 h 720001"/>
                  <a:gd name="connsiteX3" fmla="*/ 0 w 1532929"/>
                  <a:gd name="connsiteY3" fmla="*/ 720001 h 720001"/>
                  <a:gd name="connsiteX4" fmla="*/ 0 w 1532929"/>
                  <a:gd name="connsiteY4" fmla="*/ 0 h 72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2929" h="720001">
                    <a:moveTo>
                      <a:pt x="0" y="0"/>
                    </a:moveTo>
                    <a:lnTo>
                      <a:pt x="1532929" y="0"/>
                    </a:lnTo>
                    <a:lnTo>
                      <a:pt x="1532929" y="720001"/>
                    </a:lnTo>
                    <a:lnTo>
                      <a:pt x="0" y="72000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2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2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kern="1200" dirty="0" smtClean="0"/>
                  <a:t>DEV</a:t>
                </a:r>
                <a:endParaRPr lang="en-US" kern="1200" dirty="0"/>
              </a:p>
            </p:txBody>
          </p:sp>
          <p:sp>
            <p:nvSpPr>
              <p:cNvPr id="38" name="Circular Arrow 12"/>
              <p:cNvSpPr/>
              <p:nvPr/>
            </p:nvSpPr>
            <p:spPr>
              <a:xfrm>
                <a:off x="2760812" y="1598769"/>
                <a:ext cx="3622375" cy="3622375"/>
              </a:xfrm>
              <a:prstGeom prst="circularArrow">
                <a:avLst>
                  <a:gd name="adj1" fmla="val 8252"/>
                  <a:gd name="adj2" fmla="val 576426"/>
                  <a:gd name="adj3" fmla="val 11120515"/>
                  <a:gd name="adj4" fmla="val 6567710"/>
                  <a:gd name="adj5" fmla="val 9627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Freeform 13"/>
              <p:cNvSpPr/>
              <p:nvPr/>
            </p:nvSpPr>
            <p:spPr>
              <a:xfrm rot="3707277">
                <a:off x="2517447" y="2306278"/>
                <a:ext cx="1532929" cy="720001"/>
              </a:xfrm>
              <a:custGeom>
                <a:avLst/>
                <a:gdLst>
                  <a:gd name="connsiteX0" fmla="*/ 0 w 1532929"/>
                  <a:gd name="connsiteY0" fmla="*/ 0 h 720001"/>
                  <a:gd name="connsiteX1" fmla="*/ 1532929 w 1532929"/>
                  <a:gd name="connsiteY1" fmla="*/ 0 h 720001"/>
                  <a:gd name="connsiteX2" fmla="*/ 1532929 w 1532929"/>
                  <a:gd name="connsiteY2" fmla="*/ 720001 h 720001"/>
                  <a:gd name="connsiteX3" fmla="*/ 0 w 1532929"/>
                  <a:gd name="connsiteY3" fmla="*/ 720001 h 720001"/>
                  <a:gd name="connsiteX4" fmla="*/ 0 w 1532929"/>
                  <a:gd name="connsiteY4" fmla="*/ 0 h 72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2929" h="720001">
                    <a:moveTo>
                      <a:pt x="0" y="0"/>
                    </a:moveTo>
                    <a:lnTo>
                      <a:pt x="1532929" y="0"/>
                    </a:lnTo>
                    <a:lnTo>
                      <a:pt x="1532929" y="720001"/>
                    </a:lnTo>
                    <a:lnTo>
                      <a:pt x="0" y="72000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2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2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kern="1200" dirty="0" smtClean="0"/>
                  <a:t>DEPLOY</a:t>
                </a:r>
                <a:endParaRPr lang="en-US" kern="1200" dirty="0"/>
              </a:p>
            </p:txBody>
          </p:sp>
          <p:sp>
            <p:nvSpPr>
              <p:cNvPr id="40" name="Circular Arrow 14"/>
              <p:cNvSpPr/>
              <p:nvPr/>
            </p:nvSpPr>
            <p:spPr>
              <a:xfrm>
                <a:off x="2760812" y="1598769"/>
                <a:ext cx="3622375" cy="3622375"/>
              </a:xfrm>
              <a:prstGeom prst="circularArrow">
                <a:avLst>
                  <a:gd name="adj1" fmla="val 9388"/>
                  <a:gd name="adj2" fmla="val 576426"/>
                  <a:gd name="adj3" fmla="val 17385323"/>
                  <a:gd name="adj4" fmla="val 13674333"/>
                  <a:gd name="adj5" fmla="val 9627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28" name="Group 16"/>
            <p:cNvGrpSpPr/>
            <p:nvPr/>
          </p:nvGrpSpPr>
          <p:grpSpPr>
            <a:xfrm>
              <a:off x="5580764" y="3931731"/>
              <a:ext cx="2303604" cy="2233573"/>
              <a:chOff x="5481555" y="3939666"/>
              <a:chExt cx="2303604" cy="2233573"/>
            </a:xfrm>
          </p:grpSpPr>
          <p:sp>
            <p:nvSpPr>
              <p:cNvPr id="29" name="Freeform 17"/>
              <p:cNvSpPr/>
              <p:nvPr/>
            </p:nvSpPr>
            <p:spPr>
              <a:xfrm>
                <a:off x="6926126" y="4108632"/>
                <a:ext cx="859033" cy="859033"/>
              </a:xfrm>
              <a:custGeom>
                <a:avLst/>
                <a:gdLst>
                  <a:gd name="connsiteX0" fmla="*/ 0 w 859033"/>
                  <a:gd name="connsiteY0" fmla="*/ 0 h 859033"/>
                  <a:gd name="connsiteX1" fmla="*/ 859033 w 859033"/>
                  <a:gd name="connsiteY1" fmla="*/ 0 h 859033"/>
                  <a:gd name="connsiteX2" fmla="*/ 859033 w 859033"/>
                  <a:gd name="connsiteY2" fmla="*/ 859033 h 859033"/>
                  <a:gd name="connsiteX3" fmla="*/ 0 w 859033"/>
                  <a:gd name="connsiteY3" fmla="*/ 859033 h 859033"/>
                  <a:gd name="connsiteX4" fmla="*/ 0 w 859033"/>
                  <a:gd name="connsiteY4" fmla="*/ 0 h 859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9033" h="859033">
                    <a:moveTo>
                      <a:pt x="0" y="0"/>
                    </a:moveTo>
                    <a:lnTo>
                      <a:pt x="859033" y="0"/>
                    </a:lnTo>
                    <a:lnTo>
                      <a:pt x="859033" y="859033"/>
                    </a:lnTo>
                    <a:lnTo>
                      <a:pt x="0" y="85903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2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2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800" kern="1200" dirty="0" smtClean="0"/>
                  <a:t>TEST</a:t>
                </a:r>
                <a:endParaRPr lang="en-US" sz="1800" kern="1200" dirty="0"/>
              </a:p>
            </p:txBody>
          </p:sp>
          <p:sp>
            <p:nvSpPr>
              <p:cNvPr id="30" name="Circular Arrow 18"/>
              <p:cNvSpPr/>
              <p:nvPr/>
            </p:nvSpPr>
            <p:spPr>
              <a:xfrm>
                <a:off x="5617863" y="3939666"/>
                <a:ext cx="2030988" cy="2030988"/>
              </a:xfrm>
              <a:prstGeom prst="circularArrow">
                <a:avLst>
                  <a:gd name="adj1" fmla="val 9232"/>
                  <a:gd name="adj2" fmla="val 576059"/>
                  <a:gd name="adj3" fmla="val 2280075"/>
                  <a:gd name="adj4" fmla="val 20822857"/>
                  <a:gd name="adj5" fmla="val 962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Freeform 19"/>
              <p:cNvSpPr/>
              <p:nvPr/>
            </p:nvSpPr>
            <p:spPr>
              <a:xfrm>
                <a:off x="5958410" y="5428277"/>
                <a:ext cx="1349893" cy="744962"/>
              </a:xfrm>
              <a:custGeom>
                <a:avLst/>
                <a:gdLst>
                  <a:gd name="connsiteX0" fmla="*/ 0 w 1349893"/>
                  <a:gd name="connsiteY0" fmla="*/ 0 h 744962"/>
                  <a:gd name="connsiteX1" fmla="*/ 1349893 w 1349893"/>
                  <a:gd name="connsiteY1" fmla="*/ 0 h 744962"/>
                  <a:gd name="connsiteX2" fmla="*/ 1349893 w 1349893"/>
                  <a:gd name="connsiteY2" fmla="*/ 744962 h 744962"/>
                  <a:gd name="connsiteX3" fmla="*/ 0 w 1349893"/>
                  <a:gd name="connsiteY3" fmla="*/ 744962 h 744962"/>
                  <a:gd name="connsiteX4" fmla="*/ 0 w 1349893"/>
                  <a:gd name="connsiteY4" fmla="*/ 0 h 74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9893" h="744962">
                    <a:moveTo>
                      <a:pt x="0" y="0"/>
                    </a:moveTo>
                    <a:lnTo>
                      <a:pt x="1349893" y="0"/>
                    </a:lnTo>
                    <a:lnTo>
                      <a:pt x="1349893" y="744962"/>
                    </a:lnTo>
                    <a:lnTo>
                      <a:pt x="0" y="74496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2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2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800" kern="1200" dirty="0" smtClean="0"/>
                  <a:t>REFACTOR</a:t>
                </a:r>
                <a:endParaRPr lang="en-US" sz="1800" kern="1200" dirty="0"/>
              </a:p>
            </p:txBody>
          </p:sp>
          <p:sp>
            <p:nvSpPr>
              <p:cNvPr id="32" name="Circular Arrow 20"/>
              <p:cNvSpPr/>
              <p:nvPr/>
            </p:nvSpPr>
            <p:spPr>
              <a:xfrm>
                <a:off x="5617863" y="3939666"/>
                <a:ext cx="2030988" cy="2030988"/>
              </a:xfrm>
              <a:prstGeom prst="circularArrow">
                <a:avLst>
                  <a:gd name="adj1" fmla="val 9877"/>
                  <a:gd name="adj2" fmla="val 576059"/>
                  <a:gd name="adj3" fmla="val 10428451"/>
                  <a:gd name="adj4" fmla="val 8138733"/>
                  <a:gd name="adj5" fmla="val 962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Freeform 21"/>
              <p:cNvSpPr/>
              <p:nvPr/>
            </p:nvSpPr>
            <p:spPr>
              <a:xfrm>
                <a:off x="5481555" y="4108632"/>
                <a:ext cx="859033" cy="859033"/>
              </a:xfrm>
              <a:custGeom>
                <a:avLst/>
                <a:gdLst>
                  <a:gd name="connsiteX0" fmla="*/ 0 w 859033"/>
                  <a:gd name="connsiteY0" fmla="*/ 0 h 859033"/>
                  <a:gd name="connsiteX1" fmla="*/ 859033 w 859033"/>
                  <a:gd name="connsiteY1" fmla="*/ 0 h 859033"/>
                  <a:gd name="connsiteX2" fmla="*/ 859033 w 859033"/>
                  <a:gd name="connsiteY2" fmla="*/ 859033 h 859033"/>
                  <a:gd name="connsiteX3" fmla="*/ 0 w 859033"/>
                  <a:gd name="connsiteY3" fmla="*/ 859033 h 859033"/>
                  <a:gd name="connsiteX4" fmla="*/ 0 w 859033"/>
                  <a:gd name="connsiteY4" fmla="*/ 0 h 859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9033" h="859033">
                    <a:moveTo>
                      <a:pt x="0" y="0"/>
                    </a:moveTo>
                    <a:lnTo>
                      <a:pt x="859033" y="0"/>
                    </a:lnTo>
                    <a:lnTo>
                      <a:pt x="859033" y="859033"/>
                    </a:lnTo>
                    <a:lnTo>
                      <a:pt x="0" y="85903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2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2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2400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400" kern="1200" dirty="0"/>
              </a:p>
            </p:txBody>
          </p:sp>
          <p:sp>
            <p:nvSpPr>
              <p:cNvPr id="34" name="Circular Arrow 22"/>
              <p:cNvSpPr/>
              <p:nvPr/>
            </p:nvSpPr>
            <p:spPr>
              <a:xfrm>
                <a:off x="5617863" y="3939666"/>
                <a:ext cx="2030988" cy="2030988"/>
              </a:xfrm>
              <a:prstGeom prst="circularArrow">
                <a:avLst>
                  <a:gd name="adj1" fmla="val 9215"/>
                  <a:gd name="adj2" fmla="val 576059"/>
                  <a:gd name="adj3" fmla="val 17939019"/>
                  <a:gd name="adj4" fmla="val 14501679"/>
                  <a:gd name="adj5" fmla="val 962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  <p:grpSp>
        <p:nvGrpSpPr>
          <p:cNvPr id="41" name="Group 28"/>
          <p:cNvGrpSpPr/>
          <p:nvPr/>
        </p:nvGrpSpPr>
        <p:grpSpPr>
          <a:xfrm>
            <a:off x="492224" y="1326892"/>
            <a:ext cx="6096000" cy="3597639"/>
            <a:chOff x="683568" y="2645896"/>
            <a:chExt cx="6096000" cy="3597639"/>
          </a:xfrm>
        </p:grpSpPr>
        <p:graphicFrame>
          <p:nvGraphicFramePr>
            <p:cNvPr id="42" name="Diagram 5"/>
            <p:cNvGraphicFramePr/>
            <p:nvPr>
              <p:extLst>
                <p:ext uri="{D42A27DB-BD31-4B8C-83A1-F6EECF244321}">
                  <p14:modId xmlns:p14="http://schemas.microsoft.com/office/powerpoint/2010/main" val="1664930834"/>
                </p:ext>
              </p:extLst>
            </p:nvPr>
          </p:nvGraphicFramePr>
          <p:xfrm>
            <a:off x="683568" y="2645896"/>
            <a:ext cx="6096000" cy="187220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43" name="Group 27"/>
            <p:cNvGrpSpPr/>
            <p:nvPr/>
          </p:nvGrpSpPr>
          <p:grpSpPr>
            <a:xfrm>
              <a:off x="683568" y="4212210"/>
              <a:ext cx="5616624" cy="2031325"/>
              <a:chOff x="683568" y="4212210"/>
              <a:chExt cx="5616624" cy="2031325"/>
            </a:xfrm>
          </p:grpSpPr>
          <p:sp>
            <p:nvSpPr>
              <p:cNvPr id="44" name="TextBox 24"/>
              <p:cNvSpPr txBox="1"/>
              <p:nvPr/>
            </p:nvSpPr>
            <p:spPr>
              <a:xfrm>
                <a:off x="683568" y="4212210"/>
                <a:ext cx="201622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accent6"/>
                  </a:buClr>
                  <a:buSzPct val="60000"/>
                  <a:buFont typeface="Arial" pitchFamily="34" charset="0"/>
                  <a:buChar char="►"/>
                </a:pPr>
                <a:r>
                  <a:rPr lang="de-DE" sz="1800" dirty="0" smtClean="0"/>
                  <a:t>Visual Studio Templates</a:t>
                </a:r>
              </a:p>
              <a:p>
                <a:pPr marL="177800" indent="-177800">
                  <a:buFont typeface="Arial" pitchFamily="34" charset="0"/>
                  <a:buChar char="•"/>
                </a:pPr>
                <a:endParaRPr lang="en-US" sz="1800" dirty="0"/>
              </a:p>
            </p:txBody>
          </p:sp>
          <p:sp>
            <p:nvSpPr>
              <p:cNvPr id="45" name="TextBox 25"/>
              <p:cNvSpPr txBox="1"/>
              <p:nvPr/>
            </p:nvSpPr>
            <p:spPr>
              <a:xfrm>
                <a:off x="2555776" y="4212210"/>
                <a:ext cx="201622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accent6"/>
                  </a:buClr>
                  <a:buSzPct val="60000"/>
                  <a:buFont typeface="Arial" pitchFamily="34" charset="0"/>
                  <a:buChar char="►"/>
                </a:pPr>
                <a:r>
                  <a:rPr lang="de-DE" sz="1800" dirty="0" err="1"/>
                  <a:t>Powershell</a:t>
                </a:r>
                <a:r>
                  <a:rPr lang="de-DE" sz="1800" dirty="0"/>
                  <a:t> </a:t>
                </a:r>
                <a:r>
                  <a:rPr lang="de-DE" sz="1800" dirty="0" err="1"/>
                  <a:t>Scripte</a:t>
                </a:r>
                <a:r>
                  <a:rPr lang="de-DE" sz="1800" dirty="0"/>
                  <a:t> (WSPs</a:t>
                </a:r>
                <a:r>
                  <a:rPr lang="de-DE" sz="1800" dirty="0" smtClean="0"/>
                  <a:t>)</a:t>
                </a:r>
              </a:p>
              <a:p>
                <a:pPr marL="285750" indent="-285750">
                  <a:buClr>
                    <a:schemeClr val="accent6"/>
                  </a:buClr>
                  <a:buSzPct val="60000"/>
                  <a:buFont typeface="Arial" pitchFamily="34" charset="0"/>
                  <a:buChar char="►"/>
                </a:pPr>
                <a:r>
                  <a:rPr lang="de-DE" sz="1800" dirty="0" err="1" smtClean="0"/>
                  <a:t>Right</a:t>
                </a:r>
                <a:r>
                  <a:rPr lang="de-DE" sz="1800" dirty="0" smtClean="0"/>
                  <a:t> Click – </a:t>
                </a:r>
                <a:r>
                  <a:rPr lang="de-DE" sz="1800" dirty="0" err="1" smtClean="0"/>
                  <a:t>Deploy</a:t>
                </a:r>
                <a:endParaRPr lang="de-DE" sz="1800" dirty="0" smtClean="0"/>
              </a:p>
              <a:p>
                <a:pPr marL="285750" indent="-285750">
                  <a:buClr>
                    <a:schemeClr val="accent6"/>
                  </a:buClr>
                  <a:buSzPct val="60000"/>
                  <a:buFont typeface="Arial" pitchFamily="34" charset="0"/>
                  <a:buChar char="►"/>
                </a:pPr>
                <a:r>
                  <a:rPr lang="de-DE" sz="1800" dirty="0" smtClean="0"/>
                  <a:t>Third Party Tools</a:t>
                </a:r>
                <a:endParaRPr lang="en-US" sz="1800" dirty="0"/>
              </a:p>
            </p:txBody>
          </p:sp>
          <p:sp>
            <p:nvSpPr>
              <p:cNvPr id="46" name="TextBox 26"/>
              <p:cNvSpPr txBox="1"/>
              <p:nvPr/>
            </p:nvSpPr>
            <p:spPr>
              <a:xfrm>
                <a:off x="4644008" y="4212210"/>
                <a:ext cx="165618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accent6"/>
                  </a:buClr>
                  <a:buSzPct val="60000"/>
                  <a:buFont typeface="Arial" pitchFamily="34" charset="0"/>
                  <a:buChar char="►"/>
                </a:pPr>
                <a:r>
                  <a:rPr lang="de-DE" sz="1800" dirty="0" smtClean="0"/>
                  <a:t>CSS</a:t>
                </a:r>
              </a:p>
              <a:p>
                <a:pPr marL="285750" indent="-285750">
                  <a:buClr>
                    <a:schemeClr val="accent6"/>
                  </a:buClr>
                  <a:buSzPct val="60000"/>
                  <a:buFont typeface="Arial" pitchFamily="34" charset="0"/>
                  <a:buChar char="►"/>
                </a:pPr>
                <a:r>
                  <a:rPr lang="de-DE" sz="1800" dirty="0" smtClean="0"/>
                  <a:t>XSL</a:t>
                </a:r>
              </a:p>
              <a:p>
                <a:pPr marL="285750" indent="-285750">
                  <a:buClr>
                    <a:schemeClr val="accent6"/>
                  </a:buClr>
                  <a:buSzPct val="60000"/>
                  <a:buFont typeface="Arial" pitchFamily="34" charset="0"/>
                  <a:buChar char="►"/>
                </a:pPr>
                <a:r>
                  <a:rPr lang="de-DE" sz="1800" dirty="0" smtClean="0"/>
                  <a:t>Settings</a:t>
                </a:r>
                <a:endParaRPr lang="en-US" sz="1800" dirty="0"/>
              </a:p>
            </p:txBody>
          </p:sp>
        </p:grpSp>
      </p:grpSp>
      <p:grpSp>
        <p:nvGrpSpPr>
          <p:cNvPr id="47" name="Group 31"/>
          <p:cNvGrpSpPr/>
          <p:nvPr/>
        </p:nvGrpSpPr>
        <p:grpSpPr>
          <a:xfrm>
            <a:off x="7069211" y="1812996"/>
            <a:ext cx="1967285" cy="2000693"/>
            <a:chOff x="7069211" y="2474944"/>
            <a:chExt cx="1967285" cy="2000693"/>
          </a:xfrm>
        </p:grpSpPr>
        <p:sp>
          <p:nvSpPr>
            <p:cNvPr id="48" name="Rectangle 6"/>
            <p:cNvSpPr/>
            <p:nvPr/>
          </p:nvSpPr>
          <p:spPr bwMode="auto">
            <a:xfrm>
              <a:off x="7380312" y="2474944"/>
              <a:ext cx="1152128" cy="90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5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" charset="-128"/>
                </a:rPr>
                <a:t>UPDATE?</a:t>
              </a:r>
              <a:endPara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49" name="TextBox 29"/>
            <p:cNvSpPr txBox="1"/>
            <p:nvPr/>
          </p:nvSpPr>
          <p:spPr>
            <a:xfrm>
              <a:off x="7069211" y="3552307"/>
              <a:ext cx="19672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6"/>
                </a:buClr>
                <a:buSzPct val="60000"/>
                <a:buFont typeface="Arial" pitchFamily="34" charset="0"/>
                <a:buChar char="►"/>
              </a:pPr>
              <a:r>
                <a:rPr lang="de-DE" sz="1800" dirty="0" smtClean="0"/>
                <a:t>Update-</a:t>
              </a:r>
              <a:r>
                <a:rPr lang="de-DE" sz="1800" dirty="0" err="1" smtClean="0"/>
                <a:t>SPSolution</a:t>
              </a:r>
              <a:endParaRPr lang="de-DE" sz="1800" dirty="0" smtClean="0"/>
            </a:p>
            <a:p>
              <a:pPr marL="285750" indent="-285750">
                <a:buClr>
                  <a:schemeClr val="accent6"/>
                </a:buClr>
                <a:buSzPct val="60000"/>
                <a:buFont typeface="Arial" pitchFamily="34" charset="0"/>
                <a:buChar char="►"/>
              </a:pPr>
              <a:r>
                <a:rPr lang="de-DE" sz="1800" dirty="0" smtClean="0"/>
                <a:t>Update1.wsp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2242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Updatefähigkeit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DE" b="1" dirty="0" smtClean="0"/>
              <a:t>Beispiele für Updates</a:t>
            </a:r>
          </a:p>
          <a:p>
            <a:endParaRPr lang="de-DE" dirty="0" smtClean="0"/>
          </a:p>
          <a:p>
            <a:r>
              <a:rPr lang="de-DE" dirty="0"/>
              <a:t>Beispiel: Redaktionelle </a:t>
            </a:r>
            <a:r>
              <a:rPr lang="de-DE" dirty="0" err="1"/>
              <a:t>TagCloud</a:t>
            </a:r>
            <a:endParaRPr lang="de-DE" dirty="0"/>
          </a:p>
          <a:p>
            <a:pPr lvl="1"/>
            <a:r>
              <a:rPr lang="de-DE" dirty="0" err="1"/>
              <a:t>WebPart</a:t>
            </a:r>
            <a:r>
              <a:rPr lang="de-DE" dirty="0"/>
              <a:t> 		(C#, *.</a:t>
            </a:r>
            <a:r>
              <a:rPr lang="de-DE" dirty="0" err="1"/>
              <a:t>webpart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Liste		</a:t>
            </a:r>
            <a:r>
              <a:rPr lang="de-DE" dirty="0" smtClean="0"/>
              <a:t>(</a:t>
            </a:r>
            <a:r>
              <a:rPr lang="de-DE" dirty="0"/>
              <a:t>XML)</a:t>
            </a:r>
          </a:p>
          <a:p>
            <a:pPr lvl="1"/>
            <a:r>
              <a:rPr lang="de-DE" dirty="0" err="1"/>
              <a:t>ContentType</a:t>
            </a:r>
            <a:r>
              <a:rPr lang="de-DE" dirty="0"/>
              <a:t>	</a:t>
            </a:r>
            <a:r>
              <a:rPr lang="de-DE" dirty="0" smtClean="0"/>
              <a:t>(</a:t>
            </a:r>
            <a:r>
              <a:rPr lang="de-DE" dirty="0"/>
              <a:t>XML)</a:t>
            </a:r>
          </a:p>
          <a:p>
            <a:pPr lvl="1"/>
            <a:r>
              <a:rPr lang="de-DE" dirty="0" err="1"/>
              <a:t>SiteColumns</a:t>
            </a:r>
            <a:r>
              <a:rPr lang="de-DE" dirty="0"/>
              <a:t>	</a:t>
            </a:r>
            <a:r>
              <a:rPr lang="de-DE" dirty="0" smtClean="0"/>
              <a:t>(</a:t>
            </a:r>
            <a:r>
              <a:rPr lang="de-DE" dirty="0"/>
              <a:t>XML)</a:t>
            </a:r>
          </a:p>
          <a:p>
            <a:pPr lvl="1"/>
            <a:r>
              <a:rPr lang="de-DE" dirty="0"/>
              <a:t>Ressourcen		(*.</a:t>
            </a:r>
            <a:r>
              <a:rPr lang="de-DE" dirty="0" err="1"/>
              <a:t>css</a:t>
            </a:r>
            <a:r>
              <a:rPr lang="de-DE" dirty="0"/>
              <a:t>, *.</a:t>
            </a:r>
            <a:r>
              <a:rPr lang="de-DE" dirty="0" err="1"/>
              <a:t>xsl</a:t>
            </a:r>
            <a:r>
              <a:rPr lang="de-DE" dirty="0"/>
              <a:t>)	</a:t>
            </a:r>
          </a:p>
          <a:p>
            <a:pPr lvl="1"/>
            <a:r>
              <a:rPr lang="de-DE" dirty="0"/>
              <a:t>Workflow		(C</a:t>
            </a:r>
            <a:r>
              <a:rPr lang="de-DE" dirty="0" smtClean="0"/>
              <a:t>#)</a:t>
            </a:r>
          </a:p>
          <a:p>
            <a:pPr marL="268288" lvl="1" indent="0">
              <a:buNone/>
            </a:pPr>
            <a:endParaRPr lang="de-DE" dirty="0"/>
          </a:p>
          <a:p>
            <a:r>
              <a:rPr lang="de-DE" dirty="0"/>
              <a:t>Update: </a:t>
            </a:r>
            <a:endParaRPr lang="de-DE" dirty="0" smtClean="0"/>
          </a:p>
          <a:p>
            <a:pPr lvl="1"/>
            <a:r>
              <a:rPr lang="de-DE" dirty="0" smtClean="0"/>
              <a:t>Update-</a:t>
            </a:r>
            <a:r>
              <a:rPr lang="de-DE" dirty="0" err="1" smtClean="0"/>
              <a:t>SPSolution</a:t>
            </a:r>
            <a:r>
              <a:rPr lang="de-DE" dirty="0" smtClean="0"/>
              <a:t>?</a:t>
            </a:r>
          </a:p>
          <a:p>
            <a:pPr lvl="1"/>
            <a:r>
              <a:rPr lang="de-DE" dirty="0" err="1" smtClean="0"/>
              <a:t>Retract</a:t>
            </a:r>
            <a:r>
              <a:rPr lang="de-DE" dirty="0" smtClean="0"/>
              <a:t> </a:t>
            </a:r>
            <a:r>
              <a:rPr lang="de-DE" dirty="0"/>
              <a:t>&amp; </a:t>
            </a:r>
            <a:r>
              <a:rPr lang="de-DE" dirty="0" err="1"/>
              <a:t>Redeploy</a:t>
            </a:r>
            <a:r>
              <a:rPr lang="de-DE" dirty="0"/>
              <a:t>?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30B3-0DAE-4823-83CA-F17D63C0375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06.06.2012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Agile SharePoint-Entwicklung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BD85-9D3F-4103-89E5-2FC5446601F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7809808" y="5338341"/>
            <a:ext cx="1184940" cy="842809"/>
            <a:chOff x="72496" y="5891428"/>
            <a:chExt cx="1184940" cy="842809"/>
          </a:xfrm>
        </p:grpSpPr>
        <p:grpSp>
          <p:nvGrpSpPr>
            <p:cNvPr id="26" name="Group 20"/>
            <p:cNvGrpSpPr>
              <a:grpSpLocks noChangeAspect="1"/>
            </p:cNvGrpSpPr>
            <p:nvPr/>
          </p:nvGrpSpPr>
          <p:grpSpPr>
            <a:xfrm>
              <a:off x="316495" y="6179460"/>
              <a:ext cx="690402" cy="554777"/>
              <a:chOff x="2234433" y="2014436"/>
              <a:chExt cx="5165617" cy="4150868"/>
            </a:xfrm>
          </p:grpSpPr>
          <p:grpSp>
            <p:nvGrpSpPr>
              <p:cNvPr id="29" name="Group 21"/>
              <p:cNvGrpSpPr/>
              <p:nvPr/>
            </p:nvGrpSpPr>
            <p:grpSpPr>
              <a:xfrm rot="17892723">
                <a:off x="2455749" y="1793120"/>
                <a:ext cx="3622375" cy="4065008"/>
                <a:chOff x="2760812" y="1598769"/>
                <a:chExt cx="3622375" cy="4065008"/>
              </a:xfrm>
            </p:grpSpPr>
            <p:sp>
              <p:nvSpPr>
                <p:cNvPr id="37" name="Freeform 29"/>
                <p:cNvSpPr/>
                <p:nvPr/>
              </p:nvSpPr>
              <p:spPr>
                <a:xfrm rot="3707277">
                  <a:off x="5061913" y="2347171"/>
                  <a:ext cx="1640226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8" name="Circular Arrow 30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7986"/>
                    <a:gd name="adj2" fmla="val 576426"/>
                    <a:gd name="adj3" fmla="val 3836017"/>
                    <a:gd name="adj4" fmla="val 21079189"/>
                    <a:gd name="adj5" fmla="val 9627"/>
                  </a:avLst>
                </a:prstGeom>
                <a:solidFill>
                  <a:srgbClr val="808080"/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9" name="Freeform 31"/>
                <p:cNvSpPr/>
                <p:nvPr/>
              </p:nvSpPr>
              <p:spPr>
                <a:xfrm rot="3707277">
                  <a:off x="3805535" y="4537312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0" name="Circular Arrow 32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9574"/>
                    <a:gd name="adj2" fmla="val 576426"/>
                    <a:gd name="adj3" fmla="val 10815196"/>
                    <a:gd name="adj4" fmla="val 6567710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41" name="Freeform 33"/>
                <p:cNvSpPr/>
                <p:nvPr/>
              </p:nvSpPr>
              <p:spPr>
                <a:xfrm rot="3707277">
                  <a:off x="2517447" y="2306278"/>
                  <a:ext cx="1532929" cy="720001"/>
                </a:xfrm>
                <a:custGeom>
                  <a:avLst/>
                  <a:gdLst>
                    <a:gd name="connsiteX0" fmla="*/ 0 w 1532929"/>
                    <a:gd name="connsiteY0" fmla="*/ 0 h 720001"/>
                    <a:gd name="connsiteX1" fmla="*/ 1532929 w 1532929"/>
                    <a:gd name="connsiteY1" fmla="*/ 0 h 720001"/>
                    <a:gd name="connsiteX2" fmla="*/ 1532929 w 1532929"/>
                    <a:gd name="connsiteY2" fmla="*/ 720001 h 720001"/>
                    <a:gd name="connsiteX3" fmla="*/ 0 w 1532929"/>
                    <a:gd name="connsiteY3" fmla="*/ 720001 h 720001"/>
                    <a:gd name="connsiteX4" fmla="*/ 0 w 1532929"/>
                    <a:gd name="connsiteY4" fmla="*/ 0 h 72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2929" h="720001">
                      <a:moveTo>
                        <a:pt x="0" y="0"/>
                      </a:moveTo>
                      <a:lnTo>
                        <a:pt x="1532929" y="0"/>
                      </a:lnTo>
                      <a:lnTo>
                        <a:pt x="1532929" y="720001"/>
                      </a:lnTo>
                      <a:lnTo>
                        <a:pt x="0" y="720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marL="0" marR="0" lvl="0" indent="0" algn="ctr" defTabSz="622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2" name="Circular Arrow 34"/>
                <p:cNvSpPr/>
                <p:nvPr/>
              </p:nvSpPr>
              <p:spPr>
                <a:xfrm>
                  <a:off x="2760812" y="1598769"/>
                  <a:ext cx="3622375" cy="3622376"/>
                </a:xfrm>
                <a:prstGeom prst="circularArrow">
                  <a:avLst>
                    <a:gd name="adj1" fmla="val 8460"/>
                    <a:gd name="adj2" fmla="val 576426"/>
                    <a:gd name="adj3" fmla="val 18044237"/>
                    <a:gd name="adj4" fmla="val 13674333"/>
                    <a:gd name="adj5" fmla="val 9627"/>
                  </a:avLst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808080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</p:grpSp>
          <p:grpSp>
            <p:nvGrpSpPr>
              <p:cNvPr id="30" name="Group 22"/>
              <p:cNvGrpSpPr/>
              <p:nvPr/>
            </p:nvGrpSpPr>
            <p:grpSpPr>
              <a:xfrm>
                <a:off x="5096446" y="3931731"/>
                <a:ext cx="2303604" cy="2233573"/>
                <a:chOff x="5481555" y="3939666"/>
                <a:chExt cx="2303604" cy="2233573"/>
              </a:xfrm>
            </p:grpSpPr>
            <p:sp>
              <p:nvSpPr>
                <p:cNvPr id="31" name="Freeform 23"/>
                <p:cNvSpPr/>
                <p:nvPr/>
              </p:nvSpPr>
              <p:spPr>
                <a:xfrm>
                  <a:off x="6926126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2" name="Circular Arrow 24"/>
                <p:cNvSpPr/>
                <p:nvPr/>
              </p:nvSpPr>
              <p:spPr>
                <a:xfrm>
                  <a:off x="5617863" y="4010933"/>
                  <a:ext cx="2030988" cy="2030989"/>
                </a:xfrm>
                <a:prstGeom prst="circularArrow">
                  <a:avLst>
                    <a:gd name="adj1" fmla="val 9572"/>
                    <a:gd name="adj2" fmla="val 576059"/>
                    <a:gd name="adj3" fmla="val 2688001"/>
                    <a:gd name="adj4" fmla="val 20822857"/>
                    <a:gd name="adj5" fmla="val 9622"/>
                  </a:avLst>
                </a:prstGeom>
                <a:solidFill>
                  <a:srgbClr val="FFFFFF">
                    <a:lumMod val="75000"/>
                  </a:srgbClr>
                </a:solidFill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3" name="Freeform 25"/>
                <p:cNvSpPr/>
                <p:nvPr/>
              </p:nvSpPr>
              <p:spPr>
                <a:xfrm>
                  <a:off x="6029675" y="5428281"/>
                  <a:ext cx="1349889" cy="744958"/>
                </a:xfrm>
                <a:custGeom>
                  <a:avLst/>
                  <a:gdLst>
                    <a:gd name="connsiteX0" fmla="*/ 0 w 1349893"/>
                    <a:gd name="connsiteY0" fmla="*/ 0 h 744962"/>
                    <a:gd name="connsiteX1" fmla="*/ 1349893 w 1349893"/>
                    <a:gd name="connsiteY1" fmla="*/ 0 h 744962"/>
                    <a:gd name="connsiteX2" fmla="*/ 1349893 w 1349893"/>
                    <a:gd name="connsiteY2" fmla="*/ 744962 h 744962"/>
                    <a:gd name="connsiteX3" fmla="*/ 0 w 1349893"/>
                    <a:gd name="connsiteY3" fmla="*/ 744962 h 744962"/>
                    <a:gd name="connsiteX4" fmla="*/ 0 w 1349893"/>
                    <a:gd name="connsiteY4" fmla="*/ 0 h 74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9893" h="744962">
                      <a:moveTo>
                        <a:pt x="0" y="0"/>
                      </a:moveTo>
                      <a:lnTo>
                        <a:pt x="1349893" y="0"/>
                      </a:lnTo>
                      <a:lnTo>
                        <a:pt x="1349893" y="744962"/>
                      </a:lnTo>
                      <a:lnTo>
                        <a:pt x="0" y="7449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marL="0" marR="0" lvl="0" indent="0" algn="ctr" defTabSz="8001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4" name="Circular Arrow 26"/>
                <p:cNvSpPr/>
                <p:nvPr/>
              </p:nvSpPr>
              <p:spPr>
                <a:xfrm>
                  <a:off x="5689130" y="4010933"/>
                  <a:ext cx="2030988" cy="2030989"/>
                </a:xfrm>
                <a:prstGeom prst="circularArrow">
                  <a:avLst>
                    <a:gd name="adj1" fmla="val 9877"/>
                    <a:gd name="adj2" fmla="val 576059"/>
                    <a:gd name="adj3" fmla="val 10428451"/>
                    <a:gd name="adj4" fmla="val 6925393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5" name="Freeform 27"/>
                <p:cNvSpPr/>
                <p:nvPr/>
              </p:nvSpPr>
              <p:spPr>
                <a:xfrm>
                  <a:off x="5481555" y="4108632"/>
                  <a:ext cx="859033" cy="859033"/>
                </a:xfrm>
                <a:custGeom>
                  <a:avLst/>
                  <a:gdLst>
                    <a:gd name="connsiteX0" fmla="*/ 0 w 859033"/>
                    <a:gd name="connsiteY0" fmla="*/ 0 h 859033"/>
                    <a:gd name="connsiteX1" fmla="*/ 859033 w 859033"/>
                    <a:gd name="connsiteY1" fmla="*/ 0 h 859033"/>
                    <a:gd name="connsiteX2" fmla="*/ 859033 w 859033"/>
                    <a:gd name="connsiteY2" fmla="*/ 859033 h 859033"/>
                    <a:gd name="connsiteX3" fmla="*/ 0 w 859033"/>
                    <a:gd name="connsiteY3" fmla="*/ 859033 h 859033"/>
                    <a:gd name="connsiteX4" fmla="*/ 0 w 859033"/>
                    <a:gd name="connsiteY4" fmla="*/ 0 h 859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033" h="859033">
                      <a:moveTo>
                        <a:pt x="0" y="0"/>
                      </a:moveTo>
                      <a:lnTo>
                        <a:pt x="859033" y="0"/>
                      </a:lnTo>
                      <a:lnTo>
                        <a:pt x="859033" y="859033"/>
                      </a:lnTo>
                      <a:lnTo>
                        <a:pt x="0" y="8590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marL="0" marR="0" lvl="0" indent="0" algn="ctr" defTabSz="2400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6" name="Circular Arrow 28"/>
                <p:cNvSpPr/>
                <p:nvPr/>
              </p:nvSpPr>
              <p:spPr>
                <a:xfrm>
                  <a:off x="5760396" y="3939666"/>
                  <a:ext cx="1690435" cy="2030989"/>
                </a:xfrm>
                <a:prstGeom prst="circularArrow">
                  <a:avLst>
                    <a:gd name="adj1" fmla="val 9215"/>
                    <a:gd name="adj2" fmla="val 576059"/>
                    <a:gd name="adj3" fmla="val 17939019"/>
                    <a:gd name="adj4" fmla="val 14501679"/>
                    <a:gd name="adj5" fmla="val 9622"/>
                  </a:avLst>
                </a:prstGeom>
                <a:noFill/>
                <a:ln w="254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</p:sp>
          </p:grpSp>
        </p:grpSp>
        <p:sp>
          <p:nvSpPr>
            <p:cNvPr id="27" name="Oval 35"/>
            <p:cNvSpPr/>
            <p:nvPr/>
          </p:nvSpPr>
          <p:spPr bwMode="auto">
            <a:xfrm>
              <a:off x="687128" y="6446279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72496" y="5891428"/>
              <a:ext cx="1184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Process Locator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7630336" y="864000"/>
            <a:ext cx="1315552" cy="1420617"/>
            <a:chOff x="6223238" y="4877670"/>
            <a:chExt cx="1315552" cy="1420617"/>
          </a:xfrm>
        </p:grpSpPr>
        <p:sp>
          <p:nvSpPr>
            <p:cNvPr id="44" name="Textfeld 43"/>
            <p:cNvSpPr txBox="1"/>
            <p:nvPr/>
          </p:nvSpPr>
          <p:spPr>
            <a:xfrm>
              <a:off x="6472783" y="6021288"/>
              <a:ext cx="7553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rPr>
                <a:t>Problem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pic>
          <p:nvPicPr>
            <p:cNvPr id="45" name="Picture 4" descr="D:\adesso AG\adesso Proposal Management\Grafikpool (Rohdaten)\Fotolia_19042070_V.svg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5" t="5357" r="-434" b="12308"/>
            <a:stretch/>
          </p:blipFill>
          <p:spPr bwMode="auto">
            <a:xfrm>
              <a:off x="6223238" y="4877670"/>
              <a:ext cx="1315552" cy="1178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Abgerundete rechteckige Legende 45"/>
            <p:cNvSpPr/>
            <p:nvPr/>
          </p:nvSpPr>
          <p:spPr bwMode="auto">
            <a:xfrm>
              <a:off x="6747098" y="5286085"/>
              <a:ext cx="561206" cy="305029"/>
            </a:xfrm>
            <a:prstGeom prst="wedgeRoundRectCallout">
              <a:avLst>
                <a:gd name="adj1" fmla="val -104610"/>
                <a:gd name="adj2" fmla="val 63843"/>
                <a:gd name="adj3" fmla="val 16667"/>
              </a:avLst>
            </a:prstGeom>
            <a:solidFill>
              <a:srgbClr val="FFFFFF"/>
            </a:solidFill>
            <a:ln w="25400" cap="flat" cmpd="sng" algn="ctr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???</a:t>
              </a:r>
              <a:endPara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42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esso Master">
  <a:themeElements>
    <a:clrScheme name="adesso Farben">
      <a:dk1>
        <a:sysClr val="windowText" lastClr="000000"/>
      </a:dk1>
      <a:lt1>
        <a:sysClr val="window" lastClr="FFFFFF"/>
      </a:lt1>
      <a:dk2>
        <a:srgbClr val="888279"/>
      </a:dk2>
      <a:lt2>
        <a:srgbClr val="B8B2AB"/>
      </a:lt2>
      <a:accent1>
        <a:srgbClr val="B8B2AB"/>
      </a:accent1>
      <a:accent2>
        <a:srgbClr val="888279"/>
      </a:accent2>
      <a:accent3>
        <a:srgbClr val="968C43"/>
      </a:accent3>
      <a:accent4>
        <a:srgbClr val="5E5200"/>
      </a:accent4>
      <a:accent5>
        <a:srgbClr val="D36E24"/>
      </a:accent5>
      <a:accent6>
        <a:srgbClr val="006EC7"/>
      </a:accent6>
      <a:hlink>
        <a:srgbClr val="006EC7"/>
      </a:hlink>
      <a:folHlink>
        <a:srgbClr val="F6A800"/>
      </a:folHlink>
    </a:clrScheme>
    <a:fontScheme name="Arial adess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1206</Words>
  <Application>Microsoft Office PowerPoint</Application>
  <PresentationFormat>On-screen Show (4:3)</PresentationFormat>
  <Paragraphs>598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adesso Master</vt:lpstr>
      <vt:lpstr>Agile SharePoint-Entwicklung </vt:lpstr>
      <vt:lpstr>Übersicht</vt:lpstr>
      <vt:lpstr>Variable Anforderungen</vt:lpstr>
      <vt:lpstr>Agile Entwicklungsprozesse</vt:lpstr>
      <vt:lpstr>Technologien übernehmen</vt:lpstr>
      <vt:lpstr>Migration</vt:lpstr>
      <vt:lpstr>Implementierung</vt:lpstr>
      <vt:lpstr>Iterationen</vt:lpstr>
      <vt:lpstr>Updatefähigkeit</vt:lpstr>
      <vt:lpstr>SQL</vt:lpstr>
      <vt:lpstr>Inkrementelle programmatische Updates</vt:lpstr>
      <vt:lpstr>Inkrementelle programmatische Updates</vt:lpstr>
      <vt:lpstr>Iterationen</vt:lpstr>
      <vt:lpstr>Test-Isolation</vt:lpstr>
      <vt:lpstr>Gemeinsame Datenbank</vt:lpstr>
      <vt:lpstr>Mocking</vt:lpstr>
      <vt:lpstr>SiteCollection</vt:lpstr>
      <vt:lpstr>Global Assembly Cache</vt:lpstr>
      <vt:lpstr>Global Assembly Cache</vt:lpstr>
      <vt:lpstr>Merging</vt:lpstr>
      <vt:lpstr>Bin-Deployment</vt:lpstr>
      <vt:lpstr>Bin-Deployment</vt:lpstr>
      <vt:lpstr>Abhängigkeiten</vt:lpstr>
      <vt:lpstr>Service-Locator</vt:lpstr>
      <vt:lpstr>Dependency Injection</vt:lpstr>
      <vt:lpstr>Refactoring</vt:lpstr>
      <vt:lpstr>Strings</vt:lpstr>
      <vt:lpstr>LINQ-to-SharePoint</vt:lpstr>
      <vt:lpstr>Micro-ORM</vt:lpstr>
      <vt:lpstr>Datei-Deployment-Konflikte</vt:lpstr>
      <vt:lpstr>Eingebettete Ressource</vt:lpstr>
      <vt:lpstr>Reverse Deployment</vt:lpstr>
      <vt:lpstr>Deployment</vt:lpstr>
      <vt:lpstr>Bonus: Hilfsmittel</vt:lpstr>
      <vt:lpstr>Produkt „Fluom“</vt:lpstr>
      <vt:lpstr>Zusammenfassung</vt:lpstr>
      <vt:lpstr>Vielen Dank für Ihre Aufmerksamkeit.</vt:lpstr>
    </vt:vector>
  </TitlesOfParts>
  <Company>adesso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Alternativer Titel (Arial, 30pt normal)</dc:title>
  <dc:creator>bayerlein</dc:creator>
  <cp:lastModifiedBy>Ahrenkiel, Christian</cp:lastModifiedBy>
  <cp:revision>43</cp:revision>
  <dcterms:created xsi:type="dcterms:W3CDTF">2011-08-29T10:37:13Z</dcterms:created>
  <dcterms:modified xsi:type="dcterms:W3CDTF">2012-06-06T05:24:25Z</dcterms:modified>
</cp:coreProperties>
</file>